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39"/>
  </p:notesMasterIdLst>
  <p:sldIdLst>
    <p:sldId id="256" r:id="rId2"/>
    <p:sldId id="358" r:id="rId3"/>
    <p:sldId id="289" r:id="rId4"/>
    <p:sldId id="290" r:id="rId5"/>
    <p:sldId id="291" r:id="rId6"/>
    <p:sldId id="295" r:id="rId7"/>
    <p:sldId id="296" r:id="rId8"/>
    <p:sldId id="297" r:id="rId9"/>
    <p:sldId id="298" r:id="rId10"/>
    <p:sldId id="258" r:id="rId11"/>
    <p:sldId id="264" r:id="rId12"/>
    <p:sldId id="265" r:id="rId13"/>
    <p:sldId id="343" r:id="rId14"/>
    <p:sldId id="306" r:id="rId15"/>
    <p:sldId id="356" r:id="rId16"/>
    <p:sldId id="310" r:id="rId17"/>
    <p:sldId id="311" r:id="rId18"/>
    <p:sldId id="346" r:id="rId19"/>
    <p:sldId id="347" r:id="rId20"/>
    <p:sldId id="314" r:id="rId21"/>
    <p:sldId id="322" r:id="rId22"/>
    <p:sldId id="325" r:id="rId23"/>
    <p:sldId id="348" r:id="rId24"/>
    <p:sldId id="357" r:id="rId25"/>
    <p:sldId id="326" r:id="rId26"/>
    <p:sldId id="340" r:id="rId27"/>
    <p:sldId id="286" r:id="rId28"/>
    <p:sldId id="287" r:id="rId29"/>
    <p:sldId id="288" r:id="rId30"/>
    <p:sldId id="323" r:id="rId31"/>
    <p:sldId id="349" r:id="rId32"/>
    <p:sldId id="350" r:id="rId33"/>
    <p:sldId id="351" r:id="rId34"/>
    <p:sldId id="352" r:id="rId35"/>
    <p:sldId id="353" r:id="rId36"/>
    <p:sldId id="354" r:id="rId37"/>
    <p:sldId id="355" r:id="rId3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87" d="100"/>
          <a:sy n="87" d="100"/>
        </p:scale>
        <p:origin x="-1243" y="-58"/>
      </p:cViewPr>
      <p:guideLst>
        <p:guide orient="horz" pos="2160"/>
        <p:guide pos="2880"/>
      </p:guideLst>
    </p:cSldViewPr>
  </p:slideViewPr>
  <p:notesTextViewPr>
    <p:cViewPr>
      <p:scale>
        <a:sx n="1" d="1"/>
        <a:sy n="1" d="1"/>
      </p:scale>
      <p:origin x="0" y="0"/>
    </p:cViewPr>
  </p:notesTextViewPr>
  <p:sorterViewPr>
    <p:cViewPr>
      <p:scale>
        <a:sx n="100" d="100"/>
        <a:sy n="100" d="100"/>
      </p:scale>
      <p:origin x="0" y="63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mvsrvyhmm\Vyhmm\MEHKARJR\Labor%20Market\&#1506;&#1512;&#1489;&#1497;&#1501;1\&#1511;&#1489;&#1510;&#1497;&#1501;%20&#1500;&#1506;&#1491;&#1499;&#1493;&#1503;%20&#1502;&#1505;&#1502;&#1498;%20&#1502;&#1491;&#1497;&#1504;&#1497;&#1493;&#1514;%202013\&#1502;&#1492;&#1491;&#1493;&#1512;&#1492;%20&#1512;&#1488;&#1513;&#1493;&#1504;&#1492;\&#1490;&#1512;&#1508;&#1497;&#1501;%20&#1500;&#1502;&#1505;&#1502;&#1498;%20&#1502;&#1491;&#1497;&#1504;&#1497;&#1493;&#1514;%2006051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vsrvyhmm\Vyhmm\MEHKARJR\Labor%20Market\&#1506;&#1512;&#1489;&#1497;&#1501;1\&#1511;&#1489;&#1510;&#1497;&#1501;%20&#1500;&#1506;&#1491;&#1499;&#1493;&#1503;%20&#1502;&#1505;&#1502;&#1498;%20&#1502;&#1491;&#1497;&#1504;&#1497;&#1493;&#1514;%202013\&#1502;&#1492;&#1491;&#1493;&#1512;&#1492;%20&#1513;&#1504;&#1497;&#1497;&#1492;\&#1505;&#1497;&#1502;&#1493;&#1500;&#1510;&#1497;&#1493;&#1514;%20-%20&#1502;&#1489;&#1504;&#1492;%20&#1495;&#1491;&#1513;%20&#1493;&#1502;&#1506;&#1493;&#1491;&#1499;&#1503;%20161020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vsrvyhmm\Vyhmm\MEHKARJR\Labor%20Market\&#1506;&#1512;&#1489;&#1497;&#1501;1\&#1511;&#1489;&#1510;&#1497;&#1501;%20&#1500;&#1506;&#1491;&#1499;&#1493;&#1503;%20&#1502;&#1505;&#1502;&#1498;%20&#1502;&#1491;&#1497;&#1504;&#1497;&#1493;&#1514;%202013\&#1502;&#1492;&#1491;&#1493;&#1512;&#1492;%20&#1513;&#1504;&#1497;&#1497;&#1492;\&#1505;&#1497;&#1502;&#1493;&#1500;&#1510;&#1497;&#1493;&#1514;%20-%20&#1502;&#1489;&#1504;&#1492;%20&#1495;&#1491;&#1513;%20&#1493;&#1502;&#1506;&#1493;&#1491;&#1499;&#1503;%2016102013.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vsrvyhmm\Vyhmm\MEHKARJR\Labor%20Market\&#1506;&#1512;&#1489;&#1497;&#1501;1\&#1511;&#1489;&#1510;&#1497;&#1501;%20&#1500;&#1506;&#1491;&#1499;&#1493;&#1503;%20&#1502;&#1505;&#1502;&#1498;%20&#1502;&#1491;&#1497;&#1504;&#1497;&#1493;&#1514;%202013\&#1502;&#1492;&#1491;&#1493;&#1512;&#1492;%20&#1513;&#1504;&#1497;&#1497;&#1492;\&#1505;&#1497;&#1502;&#1493;&#1500;&#1510;&#1497;&#1493;&#1514;%20-%20&#1502;&#1489;&#1504;&#1492;%20&#1495;&#1491;&#1513;%20&#1493;&#1502;&#1506;&#1493;&#1491;&#1499;&#1503;%20161020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mvsrvyhmm\Vyhmm\MEHKARJR\Labor%20Market\&#1506;&#1512;&#1489;&#1497;&#1501;1\&#1511;&#1489;&#1510;&#1497;&#1501;%20&#1500;&#1506;&#1491;&#1499;&#1493;&#1503;%20&#1502;&#1505;&#1502;&#1498;%20&#1502;&#1491;&#1497;&#1504;&#1497;&#1493;&#1514;%202013\&#1502;&#1492;&#1491;&#1493;&#1512;&#1492;%20&#1513;&#1504;&#1497;&#1497;&#1492;\&#1505;&#1497;&#1502;&#1493;&#1500;&#1510;&#1497;&#1493;&#1514;%20-%20&#1502;&#1489;&#1504;&#1492;%20&#1495;&#1491;&#1513;%20&#1493;&#1502;&#1506;&#1493;&#1491;&#1499;&#1503;%20161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06766827293031E-2"/>
          <c:y val="7.8078398191803511E-2"/>
          <c:w val="0.92460646230323129"/>
          <c:h val="0.77445652173913038"/>
        </c:manualLayout>
      </c:layout>
      <c:lineChart>
        <c:grouping val="standard"/>
        <c:varyColors val="0"/>
        <c:ser>
          <c:idx val="0"/>
          <c:order val="0"/>
          <c:tx>
            <c:v>נשים יהודיות</c:v>
          </c:tx>
          <c:spPr>
            <a:ln w="12700">
              <a:solidFill>
                <a:srgbClr val="000080"/>
              </a:solidFill>
              <a:prstDash val="solid"/>
            </a:ln>
          </c:spPr>
          <c:marker>
            <c:symbol val="diamond"/>
            <c:size val="6"/>
            <c:spPr>
              <a:solidFill>
                <a:srgbClr val="000080"/>
              </a:solidFill>
              <a:ln>
                <a:solidFill>
                  <a:srgbClr val="000080"/>
                </a:solidFill>
                <a:prstDash val="solid"/>
              </a:ln>
            </c:spPr>
          </c:marker>
          <c:dPt>
            <c:idx val="42"/>
            <c:marker>
              <c:symbol val="diamond"/>
              <c:size val="7"/>
              <c:spPr>
                <a:solidFill>
                  <a:srgbClr val="FF0000"/>
                </a:solidFill>
                <a:ln>
                  <a:solidFill>
                    <a:srgbClr val="000080"/>
                  </a:solidFill>
                  <a:prstDash val="solid"/>
                </a:ln>
              </c:spPr>
            </c:marker>
            <c:bubble3D val="0"/>
            <c:spPr>
              <a:ln w="12700">
                <a:noFill/>
                <a:prstDash val="solid"/>
              </a:ln>
            </c:spPr>
          </c:dPt>
          <c:cat>
            <c:numRef>
              <c:f>'נתונים איור 1'!$A$6:$A$48</c:f>
              <c:numCache>
                <c:formatCode>General</c:formatCode>
                <c:ptCount val="4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numCache>
            </c:numRef>
          </c:cat>
          <c:val>
            <c:numRef>
              <c:f>'נתונים איור 1'!$D$6:$D$48</c:f>
              <c:numCache>
                <c:formatCode>0.000</c:formatCode>
                <c:ptCount val="43"/>
                <c:pt idx="0">
                  <c:v>32.002187478552599</c:v>
                </c:pt>
                <c:pt idx="1">
                  <c:v>32.476698998339302</c:v>
                </c:pt>
                <c:pt idx="2">
                  <c:v>33.385374016652307</c:v>
                </c:pt>
                <c:pt idx="3">
                  <c:v>33.924020600206113</c:v>
                </c:pt>
                <c:pt idx="4">
                  <c:v>34.048742660475689</c:v>
                </c:pt>
                <c:pt idx="5">
                  <c:v>34.641579724899884</c:v>
                </c:pt>
                <c:pt idx="6">
                  <c:v>35.144295880801714</c:v>
                </c:pt>
                <c:pt idx="7">
                  <c:v>35.951835990238379</c:v>
                </c:pt>
                <c:pt idx="8">
                  <c:v>37.856288579572897</c:v>
                </c:pt>
                <c:pt idx="9">
                  <c:v>38.225967204883482</c:v>
                </c:pt>
                <c:pt idx="10">
                  <c:v>39.183785453450945</c:v>
                </c:pt>
                <c:pt idx="11">
                  <c:v>39.866583513506711</c:v>
                </c:pt>
                <c:pt idx="12">
                  <c:v>40.189777460372397</c:v>
                </c:pt>
                <c:pt idx="13">
                  <c:v>40.807570930317326</c:v>
                </c:pt>
                <c:pt idx="14">
                  <c:v>41.791365029084389</c:v>
                </c:pt>
                <c:pt idx="15">
                  <c:v>41.462234316147686</c:v>
                </c:pt>
                <c:pt idx="16">
                  <c:v>42.914543201296361</c:v>
                </c:pt>
                <c:pt idx="17">
                  <c:v>43.696167427867529</c:v>
                </c:pt>
                <c:pt idx="18">
                  <c:v>44.99147183791608</c:v>
                </c:pt>
                <c:pt idx="19">
                  <c:v>46.54268684602556</c:v>
                </c:pt>
                <c:pt idx="20">
                  <c:v>46.362594947315955</c:v>
                </c:pt>
                <c:pt idx="21">
                  <c:v>46.68077162723273</c:v>
                </c:pt>
                <c:pt idx="22">
                  <c:v>47.605337989069163</c:v>
                </c:pt>
                <c:pt idx="23">
                  <c:v>48.347953464840373</c:v>
                </c:pt>
                <c:pt idx="24">
                  <c:v>49.862768301181163</c:v>
                </c:pt>
                <c:pt idx="25">
                  <c:v>50.546705740583896</c:v>
                </c:pt>
                <c:pt idx="26">
                  <c:v>50.850910031666878</c:v>
                </c:pt>
                <c:pt idx="27">
                  <c:v>51.020657565252755</c:v>
                </c:pt>
                <c:pt idx="28">
                  <c:v>51.108519704192567</c:v>
                </c:pt>
                <c:pt idx="29">
                  <c:v>52.354082807580724</c:v>
                </c:pt>
                <c:pt idx="30">
                  <c:v>53.265921106359698</c:v>
                </c:pt>
                <c:pt idx="31">
                  <c:v>53.507310000000004</c:v>
                </c:pt>
                <c:pt idx="32">
                  <c:v>53.80941</c:v>
                </c:pt>
                <c:pt idx="33">
                  <c:v>54.576440000000005</c:v>
                </c:pt>
                <c:pt idx="34">
                  <c:v>55.069590000000012</c:v>
                </c:pt>
                <c:pt idx="35">
                  <c:v>55.801720000000003</c:v>
                </c:pt>
                <c:pt idx="36">
                  <c:v>56.167470000000002</c:v>
                </c:pt>
                <c:pt idx="37">
                  <c:v>56.720570000000009</c:v>
                </c:pt>
                <c:pt idx="38">
                  <c:v>57.043600000000005</c:v>
                </c:pt>
                <c:pt idx="39">
                  <c:v>57.91657</c:v>
                </c:pt>
                <c:pt idx="40">
                  <c:v>58.825860000000006</c:v>
                </c:pt>
                <c:pt idx="41">
                  <c:v>58.871479999999998</c:v>
                </c:pt>
                <c:pt idx="42">
                  <c:v>64.267644791253986</c:v>
                </c:pt>
              </c:numCache>
            </c:numRef>
          </c:val>
          <c:smooth val="0"/>
        </c:ser>
        <c:ser>
          <c:idx val="1"/>
          <c:order val="1"/>
          <c:tx>
            <c:v>נשים ערביות</c:v>
          </c:tx>
          <c:spPr>
            <a:ln w="12700">
              <a:solidFill>
                <a:srgbClr val="008000"/>
              </a:solidFill>
              <a:prstDash val="solid"/>
            </a:ln>
          </c:spPr>
          <c:marker>
            <c:symbol val="square"/>
            <c:size val="6"/>
            <c:spPr>
              <a:solidFill>
                <a:srgbClr val="008000"/>
              </a:solidFill>
              <a:ln>
                <a:solidFill>
                  <a:srgbClr val="008000"/>
                </a:solidFill>
                <a:prstDash val="solid"/>
              </a:ln>
            </c:spPr>
          </c:marker>
          <c:dPt>
            <c:idx val="42"/>
            <c:marker>
              <c:symbol val="square"/>
              <c:size val="7"/>
              <c:spPr>
                <a:solidFill>
                  <a:srgbClr val="FFC000"/>
                </a:solidFill>
                <a:ln>
                  <a:solidFill>
                    <a:srgbClr val="008000"/>
                  </a:solidFill>
                  <a:prstDash val="solid"/>
                </a:ln>
              </c:spPr>
            </c:marker>
            <c:bubble3D val="0"/>
            <c:spPr>
              <a:ln w="12700">
                <a:noFill/>
                <a:prstDash val="solid"/>
              </a:ln>
            </c:spPr>
          </c:dPt>
          <c:cat>
            <c:numRef>
              <c:f>'נתונים איור 1'!$A$6:$A$48</c:f>
              <c:numCache>
                <c:formatCode>General</c:formatCode>
                <c:ptCount val="4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numCache>
            </c:numRef>
          </c:cat>
          <c:val>
            <c:numRef>
              <c:f>'נתונים איור 1'!$E$6:$E$48</c:f>
              <c:numCache>
                <c:formatCode>0.000</c:formatCode>
                <c:ptCount val="43"/>
                <c:pt idx="0">
                  <c:v>6.5472734950207903</c:v>
                </c:pt>
                <c:pt idx="1">
                  <c:v>7.0872527581868026</c:v>
                </c:pt>
                <c:pt idx="2">
                  <c:v>8.9166712382864368</c:v>
                </c:pt>
                <c:pt idx="3">
                  <c:v>9.7969687781642136</c:v>
                </c:pt>
                <c:pt idx="4">
                  <c:v>8.5991832988766195</c:v>
                </c:pt>
                <c:pt idx="5">
                  <c:v>7.7273949030181983</c:v>
                </c:pt>
                <c:pt idx="6">
                  <c:v>7.5110005329008773</c:v>
                </c:pt>
                <c:pt idx="7">
                  <c:v>8.4641766120694655</c:v>
                </c:pt>
                <c:pt idx="8">
                  <c:v>10.87118173292067</c:v>
                </c:pt>
                <c:pt idx="9">
                  <c:v>11.08204895815042</c:v>
                </c:pt>
                <c:pt idx="10">
                  <c:v>11.189809289833084</c:v>
                </c:pt>
                <c:pt idx="11">
                  <c:v>10.087618725387975</c:v>
                </c:pt>
                <c:pt idx="12">
                  <c:v>9.3468198646400733</c:v>
                </c:pt>
                <c:pt idx="13">
                  <c:v>9.605047693915072</c:v>
                </c:pt>
                <c:pt idx="14">
                  <c:v>10.617512373656044</c:v>
                </c:pt>
                <c:pt idx="15">
                  <c:v>11.317712360874078</c:v>
                </c:pt>
                <c:pt idx="16">
                  <c:v>11.43366844176289</c:v>
                </c:pt>
                <c:pt idx="17">
                  <c:v>10.358106939628369</c:v>
                </c:pt>
                <c:pt idx="18">
                  <c:v>10.616733635029274</c:v>
                </c:pt>
                <c:pt idx="19">
                  <c:v>11.376716057070819</c:v>
                </c:pt>
                <c:pt idx="20">
                  <c:v>11.514343864133938</c:v>
                </c:pt>
                <c:pt idx="21">
                  <c:v>10.316349454970863</c:v>
                </c:pt>
                <c:pt idx="22">
                  <c:v>10.694227625205576</c:v>
                </c:pt>
                <c:pt idx="23">
                  <c:v>12.015889527025015</c:v>
                </c:pt>
                <c:pt idx="24">
                  <c:v>12.33200992543172</c:v>
                </c:pt>
                <c:pt idx="25">
                  <c:v>15.034213966704538</c:v>
                </c:pt>
                <c:pt idx="26">
                  <c:v>14.067125057191802</c:v>
                </c:pt>
                <c:pt idx="27">
                  <c:v>14.735738645962975</c:v>
                </c:pt>
                <c:pt idx="28">
                  <c:v>16.518518279768994</c:v>
                </c:pt>
                <c:pt idx="29">
                  <c:v>16.355468313608149</c:v>
                </c:pt>
                <c:pt idx="30">
                  <c:v>17.097209195006236</c:v>
                </c:pt>
                <c:pt idx="31">
                  <c:v>17.654460000000004</c:v>
                </c:pt>
                <c:pt idx="32">
                  <c:v>17.109099999999994</c:v>
                </c:pt>
                <c:pt idx="33">
                  <c:v>17.32817</c:v>
                </c:pt>
                <c:pt idx="34">
                  <c:v>18.002539999999996</c:v>
                </c:pt>
                <c:pt idx="35">
                  <c:v>17.822660000000003</c:v>
                </c:pt>
                <c:pt idx="36">
                  <c:v>19.063739999999999</c:v>
                </c:pt>
                <c:pt idx="37">
                  <c:v>20.516929999999999</c:v>
                </c:pt>
                <c:pt idx="38">
                  <c:v>21.104039999999994</c:v>
                </c:pt>
                <c:pt idx="39">
                  <c:v>20.960260000000002</c:v>
                </c:pt>
                <c:pt idx="40">
                  <c:v>22.534839999999999</c:v>
                </c:pt>
                <c:pt idx="41">
                  <c:v>21.93581</c:v>
                </c:pt>
                <c:pt idx="42">
                  <c:v>27.142222684126146</c:v>
                </c:pt>
              </c:numCache>
            </c:numRef>
          </c:val>
          <c:smooth val="0"/>
        </c:ser>
        <c:dLbls>
          <c:showLegendKey val="0"/>
          <c:showVal val="0"/>
          <c:showCatName val="0"/>
          <c:showSerName val="0"/>
          <c:showPercent val="0"/>
          <c:showBubbleSize val="0"/>
        </c:dLbls>
        <c:marker val="1"/>
        <c:smooth val="0"/>
        <c:axId val="101180544"/>
        <c:axId val="101182464"/>
      </c:lineChart>
      <c:catAx>
        <c:axId val="101180544"/>
        <c:scaling>
          <c:orientation val="minMax"/>
        </c:scaling>
        <c:delete val="0"/>
        <c:axPos val="b"/>
        <c:title>
          <c:tx>
            <c:rich>
              <a:bodyPr/>
              <a:lstStyle/>
              <a:p>
                <a:pPr>
                  <a:defRPr sz="1600" b="1" i="0" u="none" strike="noStrike" baseline="0">
                    <a:solidFill>
                      <a:srgbClr val="000000"/>
                    </a:solidFill>
                    <a:latin typeface="David"/>
                    <a:ea typeface="David"/>
                    <a:cs typeface="David"/>
                  </a:defRPr>
                </a:pPr>
                <a:r>
                  <a:rPr lang="he-IL"/>
                  <a:t>שנים</a:t>
                </a:r>
              </a:p>
            </c:rich>
          </c:tx>
          <c:layout>
            <c:manualLayout>
              <c:xMode val="edge"/>
              <c:yMode val="edge"/>
              <c:x val="0.50621379106218667"/>
              <c:y val="0.9334238577320692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50" b="0" i="0" u="none" strike="noStrike" baseline="0">
                <a:solidFill>
                  <a:srgbClr val="000000"/>
                </a:solidFill>
                <a:latin typeface="David"/>
                <a:ea typeface="David"/>
                <a:cs typeface="David"/>
              </a:defRPr>
            </a:pPr>
            <a:endParaRPr lang="en-US"/>
          </a:p>
        </c:txPr>
        <c:crossAx val="101182464"/>
        <c:crosses val="autoZero"/>
        <c:auto val="1"/>
        <c:lblAlgn val="ctr"/>
        <c:lblOffset val="100"/>
        <c:tickLblSkip val="2"/>
        <c:tickMarkSkip val="1"/>
        <c:noMultiLvlLbl val="0"/>
      </c:catAx>
      <c:valAx>
        <c:axId val="101182464"/>
        <c:scaling>
          <c:orientation val="minMax"/>
        </c:scaling>
        <c:delete val="0"/>
        <c:axPos val="l"/>
        <c:majorGridlines>
          <c:spPr>
            <a:ln w="3175">
              <a:solidFill>
                <a:srgbClr val="C0C0C0"/>
              </a:solidFill>
              <a:prstDash val="lgDash"/>
            </a:ln>
          </c:spPr>
        </c:majorGridlines>
        <c:title>
          <c:tx>
            <c:rich>
              <a:bodyPr/>
              <a:lstStyle/>
              <a:p>
                <a:pPr>
                  <a:defRPr sz="1600" b="1" i="0" u="none" strike="noStrike" baseline="0">
                    <a:solidFill>
                      <a:srgbClr val="000000"/>
                    </a:solidFill>
                    <a:latin typeface="David"/>
                    <a:ea typeface="David"/>
                    <a:cs typeface="David"/>
                  </a:defRPr>
                </a:pPr>
                <a:r>
                  <a:rPr lang="he-IL"/>
                  <a:t>אחוזים</a:t>
                </a:r>
              </a:p>
            </c:rich>
          </c:tx>
          <c:layout>
            <c:manualLayout>
              <c:xMode val="edge"/>
              <c:yMode val="edge"/>
              <c:x val="0"/>
              <c:y val="0.40896727194814936"/>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sz="1500" b="0" i="0" u="none" strike="noStrike" baseline="0">
                <a:solidFill>
                  <a:srgbClr val="000000"/>
                </a:solidFill>
                <a:latin typeface="David" panose="020E0502060401010101" pitchFamily="34" charset="-79"/>
                <a:ea typeface="Ariel"/>
                <a:cs typeface="David" panose="020E0502060401010101" pitchFamily="34" charset="-79"/>
              </a:defRPr>
            </a:pPr>
            <a:endParaRPr lang="en-US"/>
          </a:p>
        </c:txPr>
        <c:crossAx val="101180544"/>
        <c:crosses val="autoZero"/>
        <c:crossBetween val="between"/>
      </c:valAx>
      <c:spPr>
        <a:solidFill>
          <a:schemeClr val="bg1"/>
        </a:solidFill>
        <a:ln w="25400">
          <a:noFill/>
        </a:ln>
      </c:spPr>
    </c:plotArea>
    <c:legend>
      <c:legendPos val="r"/>
      <c:layout>
        <c:manualLayout>
          <c:xMode val="edge"/>
          <c:yMode val="edge"/>
          <c:x val="0.26346308701462073"/>
          <c:y val="9.2391308229328478E-2"/>
          <c:w val="0.16321465724744608"/>
          <c:h val="0.12635884800114272"/>
        </c:manualLayout>
      </c:layout>
      <c:overlay val="0"/>
      <c:spPr>
        <a:solidFill>
          <a:srgbClr val="FFFFFF"/>
        </a:solidFill>
        <a:ln w="3175">
          <a:solidFill>
            <a:srgbClr val="000000"/>
          </a:solidFill>
          <a:prstDash val="solid"/>
        </a:ln>
      </c:spPr>
      <c:txPr>
        <a:bodyPr/>
        <a:lstStyle/>
        <a:p>
          <a:pPr>
            <a:defRPr sz="1470" b="0" i="0" u="none" strike="noStrike" baseline="0">
              <a:solidFill>
                <a:srgbClr val="000000"/>
              </a:solidFill>
              <a:latin typeface="David"/>
              <a:ea typeface="David"/>
              <a:cs typeface="David"/>
            </a:defRPr>
          </a:pPr>
          <a:endParaRPr lang="en-US"/>
        </a:p>
      </c:txPr>
    </c:legend>
    <c:plotVisOnly val="1"/>
    <c:dispBlanksAs val="gap"/>
    <c:showDLblsOverMax val="0"/>
  </c:chart>
  <c:spPr>
    <a:solidFill>
      <a:schemeClr val="bg1"/>
    </a:solidFill>
    <a:ln w="3175">
      <a:solidFill>
        <a:srgbClr val="000000"/>
      </a:solidFill>
      <a:prstDash val="solid"/>
    </a:ln>
  </c:spPr>
  <c:txPr>
    <a:bodyPr/>
    <a:lstStyle/>
    <a:p>
      <a:pPr>
        <a:defRPr sz="105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70525597255961"/>
          <c:y val="6.3858695652173919E-2"/>
          <c:w val="0.79769827876982646"/>
          <c:h val="0.77853260869565211"/>
        </c:manualLayout>
      </c:layout>
      <c:scatterChart>
        <c:scatterStyle val="smoothMarker"/>
        <c:varyColors val="0"/>
        <c:ser>
          <c:idx val="0"/>
          <c:order val="0"/>
          <c:tx>
            <c:v>חלופה א - תחזית אוכלוסיה למ"ס</c:v>
          </c:tx>
          <c:spPr>
            <a:ln w="12700">
              <a:solidFill>
                <a:srgbClr val="000080"/>
              </a:solidFill>
              <a:prstDash val="solid"/>
            </a:ln>
          </c:spPr>
          <c:marker>
            <c:symbol val="x"/>
            <c:size val="4"/>
            <c:spPr>
              <a:noFill/>
              <a:ln>
                <a:solidFill>
                  <a:srgbClr val="000080"/>
                </a:solidFill>
                <a:prstDash val="solid"/>
              </a:ln>
            </c:spPr>
          </c:marker>
          <c:xVal>
            <c:numRef>
              <c:f>'נתונים חלופות השתתפות'!$A$3:$A$83</c:f>
              <c:numCache>
                <c:formatCode>General</c:formatCod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numCache>
            </c:numRef>
          </c:xVal>
          <c:yVal>
            <c:numRef>
              <c:f>'נתונים חלופות השתתפות'!$G$3:$G$83</c:f>
              <c:numCache>
                <c:formatCode>#,##0</c:formatCode>
                <c:ptCount val="81"/>
                <c:pt idx="0">
                  <c:v>106840.91846106788</c:v>
                </c:pt>
                <c:pt idx="1">
                  <c:v>112492.65854409841</c:v>
                </c:pt>
                <c:pt idx="2">
                  <c:v>117241.50614361551</c:v>
                </c:pt>
                <c:pt idx="3">
                  <c:v>119944.06919810468</c:v>
                </c:pt>
                <c:pt idx="4">
                  <c:v>134985.48348327051</c:v>
                </c:pt>
                <c:pt idx="5">
                  <c:v>140971.47721708255</c:v>
                </c:pt>
                <c:pt idx="6">
                  <c:v>147687.12221296621</c:v>
                </c:pt>
                <c:pt idx="7">
                  <c:v>154563.77963818976</c:v>
                </c:pt>
                <c:pt idx="8">
                  <c:v>161043.00132010606</c:v>
                </c:pt>
                <c:pt idx="9">
                  <c:v>168294.67503645027</c:v>
                </c:pt>
                <c:pt idx="10">
                  <c:v>175208.01883797909</c:v>
                </c:pt>
                <c:pt idx="11">
                  <c:v>183012.0263309195</c:v>
                </c:pt>
                <c:pt idx="12">
                  <c:v>193312.74554463607</c:v>
                </c:pt>
                <c:pt idx="13">
                  <c:v>202300.90773943037</c:v>
                </c:pt>
                <c:pt idx="14">
                  <c:v>210867.17660671382</c:v>
                </c:pt>
                <c:pt idx="15">
                  <c:v>217079.40299440833</c:v>
                </c:pt>
                <c:pt idx="16">
                  <c:v>217187.42399130724</c:v>
                </c:pt>
                <c:pt idx="17">
                  <c:v>226010.49749272768</c:v>
                </c:pt>
                <c:pt idx="18">
                  <c:v>233969.40301895709</c:v>
                </c:pt>
                <c:pt idx="19">
                  <c:v>244045.92771080806</c:v>
                </c:pt>
                <c:pt idx="20">
                  <c:v>255310.68336854677</c:v>
                </c:pt>
                <c:pt idx="21">
                  <c:v>264514.88755713881</c:v>
                </c:pt>
                <c:pt idx="22">
                  <c:v>274460.97179990436</c:v>
                </c:pt>
                <c:pt idx="23">
                  <c:v>286932.30161168356</c:v>
                </c:pt>
                <c:pt idx="24">
                  <c:v>296913.03409873735</c:v>
                </c:pt>
                <c:pt idx="25">
                  <c:v>304223.81364357349</c:v>
                </c:pt>
                <c:pt idx="26">
                  <c:v>312686.13777799188</c:v>
                </c:pt>
                <c:pt idx="27">
                  <c:v>322010.59175558458</c:v>
                </c:pt>
                <c:pt idx="28">
                  <c:v>329885.93386911863</c:v>
                </c:pt>
                <c:pt idx="29">
                  <c:v>342357.87417429959</c:v>
                </c:pt>
                <c:pt idx="30">
                  <c:v>354767.55853785732</c:v>
                </c:pt>
                <c:pt idx="31">
                  <c:v>368474.2416852318</c:v>
                </c:pt>
                <c:pt idx="32">
                  <c:v>381525.21145809995</c:v>
                </c:pt>
                <c:pt idx="33">
                  <c:v>387613.18166598555</c:v>
                </c:pt>
                <c:pt idx="34">
                  <c:v>399545.02405779139</c:v>
                </c:pt>
                <c:pt idx="35">
                  <c:v>414592.21919614018</c:v>
                </c:pt>
                <c:pt idx="36">
                  <c:v>429606.31629734102</c:v>
                </c:pt>
                <c:pt idx="37">
                  <c:v>440274.2273955628</c:v>
                </c:pt>
                <c:pt idx="38">
                  <c:v>452981.80503302178</c:v>
                </c:pt>
                <c:pt idx="39">
                  <c:v>470772</c:v>
                </c:pt>
                <c:pt idx="40">
                  <c:v>492180</c:v>
                </c:pt>
                <c:pt idx="41">
                  <c:v>499202</c:v>
                </c:pt>
                <c:pt idx="42">
                  <c:v>522416.47484453901</c:v>
                </c:pt>
                <c:pt idx="43">
                  <c:v>540800</c:v>
                </c:pt>
                <c:pt idx="44">
                  <c:v>557790</c:v>
                </c:pt>
                <c:pt idx="45">
                  <c:v>575550</c:v>
                </c:pt>
                <c:pt idx="46">
                  <c:v>593420</c:v>
                </c:pt>
                <c:pt idx="47">
                  <c:v>611550</c:v>
                </c:pt>
                <c:pt idx="48">
                  <c:v>629600</c:v>
                </c:pt>
                <c:pt idx="49">
                  <c:v>646500</c:v>
                </c:pt>
                <c:pt idx="50">
                  <c:v>662820</c:v>
                </c:pt>
                <c:pt idx="51">
                  <c:v>679180</c:v>
                </c:pt>
                <c:pt idx="52">
                  <c:v>695280</c:v>
                </c:pt>
                <c:pt idx="53">
                  <c:v>711400</c:v>
                </c:pt>
                <c:pt idx="54">
                  <c:v>727740</c:v>
                </c:pt>
                <c:pt idx="55">
                  <c:v>744450</c:v>
                </c:pt>
                <c:pt idx="56">
                  <c:v>761170</c:v>
                </c:pt>
                <c:pt idx="57">
                  <c:v>777850</c:v>
                </c:pt>
                <c:pt idx="58">
                  <c:v>794720</c:v>
                </c:pt>
                <c:pt idx="59">
                  <c:v>811800</c:v>
                </c:pt>
                <c:pt idx="60">
                  <c:v>829060</c:v>
                </c:pt>
                <c:pt idx="61">
                  <c:v>846480</c:v>
                </c:pt>
                <c:pt idx="62">
                  <c:v>864060</c:v>
                </c:pt>
                <c:pt idx="63">
                  <c:v>881920</c:v>
                </c:pt>
                <c:pt idx="64">
                  <c:v>899990</c:v>
                </c:pt>
                <c:pt idx="65">
                  <c:v>918310</c:v>
                </c:pt>
                <c:pt idx="66">
                  <c:v>936880</c:v>
                </c:pt>
                <c:pt idx="67">
                  <c:v>955670</c:v>
                </c:pt>
                <c:pt idx="68">
                  <c:v>974600</c:v>
                </c:pt>
                <c:pt idx="69">
                  <c:v>993720</c:v>
                </c:pt>
                <c:pt idx="70">
                  <c:v>1012980</c:v>
                </c:pt>
                <c:pt idx="71">
                  <c:v>1032380</c:v>
                </c:pt>
                <c:pt idx="72">
                  <c:v>1051940</c:v>
                </c:pt>
                <c:pt idx="73">
                  <c:v>1071510</c:v>
                </c:pt>
                <c:pt idx="74">
                  <c:v>1091120</c:v>
                </c:pt>
                <c:pt idx="75">
                  <c:v>1110730</c:v>
                </c:pt>
                <c:pt idx="76">
                  <c:v>1130340</c:v>
                </c:pt>
                <c:pt idx="77">
                  <c:v>1149910</c:v>
                </c:pt>
                <c:pt idx="78">
                  <c:v>1169480</c:v>
                </c:pt>
                <c:pt idx="79">
                  <c:v>1188980</c:v>
                </c:pt>
                <c:pt idx="80">
                  <c:v>1208450</c:v>
                </c:pt>
              </c:numCache>
            </c:numRef>
          </c:yVal>
          <c:smooth val="1"/>
        </c:ser>
        <c:ser>
          <c:idx val="1"/>
          <c:order val="1"/>
          <c:tx>
            <c:v>חלופה ב - תחזית אוכלוסיה של המחברים</c:v>
          </c:tx>
          <c:spPr>
            <a:ln w="12700">
              <a:solidFill>
                <a:srgbClr val="FF9900"/>
              </a:solidFill>
              <a:prstDash val="solid"/>
            </a:ln>
          </c:spPr>
          <c:marker>
            <c:symbol val="triangle"/>
            <c:size val="4"/>
            <c:spPr>
              <a:solidFill>
                <a:srgbClr val="FF9900"/>
              </a:solidFill>
              <a:ln>
                <a:solidFill>
                  <a:srgbClr val="FF9900"/>
                </a:solidFill>
                <a:prstDash val="solid"/>
              </a:ln>
            </c:spPr>
          </c:marker>
          <c:xVal>
            <c:numRef>
              <c:f>'נתונים חלופות השתתפות'!$A$3:$A$83</c:f>
              <c:numCache>
                <c:formatCode>General</c:formatCod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numCache>
            </c:numRef>
          </c:xVal>
          <c:yVal>
            <c:numRef>
              <c:f>'נתונים חלופות השתתפות'!$H$3:$H$83</c:f>
              <c:numCache>
                <c:formatCode>#,##0</c:formatCode>
                <c:ptCount val="81"/>
                <c:pt idx="0">
                  <c:v>106840.91846106788</c:v>
                </c:pt>
                <c:pt idx="1">
                  <c:v>112492.65854409841</c:v>
                </c:pt>
                <c:pt idx="2">
                  <c:v>117241.50614361551</c:v>
                </c:pt>
                <c:pt idx="3">
                  <c:v>119944.06919810468</c:v>
                </c:pt>
                <c:pt idx="4">
                  <c:v>134985.48348327051</c:v>
                </c:pt>
                <c:pt idx="5">
                  <c:v>140971.47721708255</c:v>
                </c:pt>
                <c:pt idx="6">
                  <c:v>147687.12221296621</c:v>
                </c:pt>
                <c:pt idx="7">
                  <c:v>154563.77963818976</c:v>
                </c:pt>
                <c:pt idx="8">
                  <c:v>161043.00132010606</c:v>
                </c:pt>
                <c:pt idx="9">
                  <c:v>168294.67503645027</c:v>
                </c:pt>
                <c:pt idx="10">
                  <c:v>175208.01883797909</c:v>
                </c:pt>
                <c:pt idx="11">
                  <c:v>183012.0263309195</c:v>
                </c:pt>
                <c:pt idx="12">
                  <c:v>193312.74554463607</c:v>
                </c:pt>
                <c:pt idx="13">
                  <c:v>202300.90773943037</c:v>
                </c:pt>
                <c:pt idx="14">
                  <c:v>210867.17660671382</c:v>
                </c:pt>
                <c:pt idx="15">
                  <c:v>217079.40299440833</c:v>
                </c:pt>
                <c:pt idx="16">
                  <c:v>217187.42399130724</c:v>
                </c:pt>
                <c:pt idx="17">
                  <c:v>226010.49749272768</c:v>
                </c:pt>
                <c:pt idx="18">
                  <c:v>233969.40301895709</c:v>
                </c:pt>
                <c:pt idx="19">
                  <c:v>244045.92771080806</c:v>
                </c:pt>
                <c:pt idx="20">
                  <c:v>255310.68336854677</c:v>
                </c:pt>
                <c:pt idx="21">
                  <c:v>264514.88755713881</c:v>
                </c:pt>
                <c:pt idx="22">
                  <c:v>274460.97179990436</c:v>
                </c:pt>
                <c:pt idx="23">
                  <c:v>286932.30161168356</c:v>
                </c:pt>
                <c:pt idx="24">
                  <c:v>296913.03409873735</c:v>
                </c:pt>
                <c:pt idx="25">
                  <c:v>304223.81364357349</c:v>
                </c:pt>
                <c:pt idx="26">
                  <c:v>312686.13777799188</c:v>
                </c:pt>
                <c:pt idx="27">
                  <c:v>322010.59175558458</c:v>
                </c:pt>
                <c:pt idx="28">
                  <c:v>329885.93386911863</c:v>
                </c:pt>
                <c:pt idx="29">
                  <c:v>342357.87417429959</c:v>
                </c:pt>
                <c:pt idx="30">
                  <c:v>354767.55853785732</c:v>
                </c:pt>
                <c:pt idx="31">
                  <c:v>368474.2416852318</c:v>
                </c:pt>
                <c:pt idx="32">
                  <c:v>381525.21145809995</c:v>
                </c:pt>
                <c:pt idx="33">
                  <c:v>387613.18166598555</c:v>
                </c:pt>
                <c:pt idx="34">
                  <c:v>399545.02405779139</c:v>
                </c:pt>
                <c:pt idx="35">
                  <c:v>414592.21919614018</c:v>
                </c:pt>
                <c:pt idx="36">
                  <c:v>429606.31629734102</c:v>
                </c:pt>
                <c:pt idx="37">
                  <c:v>440274.2273955628</c:v>
                </c:pt>
                <c:pt idx="38">
                  <c:v>452981.80503302178</c:v>
                </c:pt>
                <c:pt idx="39">
                  <c:v>470772</c:v>
                </c:pt>
                <c:pt idx="40">
                  <c:v>492180</c:v>
                </c:pt>
                <c:pt idx="41">
                  <c:v>499202</c:v>
                </c:pt>
                <c:pt idx="42">
                  <c:v>522416.47484453901</c:v>
                </c:pt>
                <c:pt idx="43">
                  <c:v>540408.61213955085</c:v>
                </c:pt>
                <c:pt idx="44">
                  <c:v>559017.62602859607</c:v>
                </c:pt>
                <c:pt idx="45">
                  <c:v>578260.05794530909</c:v>
                </c:pt>
                <c:pt idx="46">
                  <c:v>598152.44932332903</c:v>
                </c:pt>
                <c:pt idx="47">
                  <c:v>618711.34159629117</c:v>
                </c:pt>
                <c:pt idx="48">
                  <c:v>639953.27619783406</c:v>
                </c:pt>
                <c:pt idx="49">
                  <c:v>661894.79456159181</c:v>
                </c:pt>
                <c:pt idx="50">
                  <c:v>684552.43812120508</c:v>
                </c:pt>
                <c:pt idx="51">
                  <c:v>707942.74831030797</c:v>
                </c:pt>
                <c:pt idx="52">
                  <c:v>732082.26656253811</c:v>
                </c:pt>
                <c:pt idx="53">
                  <c:v>756987.53431153193</c:v>
                </c:pt>
                <c:pt idx="54">
                  <c:v>782675.09299092798</c:v>
                </c:pt>
                <c:pt idx="55">
                  <c:v>809161.48403436097</c:v>
                </c:pt>
                <c:pt idx="56">
                  <c:v>836463.24887546909</c:v>
                </c:pt>
                <c:pt idx="57">
                  <c:v>864596.92894788994</c:v>
                </c:pt>
                <c:pt idx="58">
                  <c:v>893579.06568525813</c:v>
                </c:pt>
                <c:pt idx="59">
                  <c:v>923426.200521213</c:v>
                </c:pt>
                <c:pt idx="60">
                  <c:v>954154.87488938891</c:v>
                </c:pt>
                <c:pt idx="61">
                  <c:v>985781.63022342511</c:v>
                </c:pt>
                <c:pt idx="62">
                  <c:v>1018323.00795695</c:v>
                </c:pt>
                <c:pt idx="63">
                  <c:v>1051795.5495236202</c:v>
                </c:pt>
                <c:pt idx="64">
                  <c:v>1086215.7963570501</c:v>
                </c:pt>
                <c:pt idx="65">
                  <c:v>1121600.2898909</c:v>
                </c:pt>
                <c:pt idx="66">
                  <c:v>1157965.57155878</c:v>
                </c:pt>
                <c:pt idx="67">
                  <c:v>1195328.1827943502</c:v>
                </c:pt>
                <c:pt idx="68">
                  <c:v>1233704.6650312301</c:v>
                </c:pt>
                <c:pt idx="69">
                  <c:v>1273111.5597030702</c:v>
                </c:pt>
                <c:pt idx="70">
                  <c:v>1313565.4082434999</c:v>
                </c:pt>
                <c:pt idx="71">
                  <c:v>1355082.75208616</c:v>
                </c:pt>
                <c:pt idx="72">
                  <c:v>1397680.1326646802</c:v>
                </c:pt>
                <c:pt idx="73">
                  <c:v>1441374.0914127</c:v>
                </c:pt>
                <c:pt idx="74">
                  <c:v>1486181.1697638703</c:v>
                </c:pt>
                <c:pt idx="75">
                  <c:v>1532117.90915181</c:v>
                </c:pt>
                <c:pt idx="76">
                  <c:v>1579200.8510101601</c:v>
                </c:pt>
                <c:pt idx="77">
                  <c:v>1627446.5367725601</c:v>
                </c:pt>
                <c:pt idx="78">
                  <c:v>1676871.5078726502</c:v>
                </c:pt>
                <c:pt idx="79">
                  <c:v>1727492.3057440601</c:v>
                </c:pt>
                <c:pt idx="80">
                  <c:v>1779325.4718204299</c:v>
                </c:pt>
              </c:numCache>
            </c:numRef>
          </c:yVal>
          <c:smooth val="1"/>
        </c:ser>
        <c:dLbls>
          <c:showLegendKey val="0"/>
          <c:showVal val="0"/>
          <c:showCatName val="0"/>
          <c:showSerName val="0"/>
          <c:showPercent val="0"/>
          <c:showBubbleSize val="0"/>
        </c:dLbls>
        <c:axId val="5110016"/>
        <c:axId val="108725760"/>
      </c:scatterChart>
      <c:valAx>
        <c:axId val="5110016"/>
        <c:scaling>
          <c:orientation val="minMax"/>
          <c:max val="2050"/>
          <c:min val="1970"/>
        </c:scaling>
        <c:delete val="0"/>
        <c:axPos val="b"/>
        <c:title>
          <c:tx>
            <c:rich>
              <a:bodyPr/>
              <a:lstStyle/>
              <a:p>
                <a:pPr>
                  <a:defRPr sz="1600" b="1" i="0" u="none" strike="noStrike" baseline="0">
                    <a:solidFill>
                      <a:srgbClr val="000000"/>
                    </a:solidFill>
                    <a:latin typeface="David"/>
                    <a:ea typeface="David"/>
                    <a:cs typeface="David"/>
                  </a:defRPr>
                </a:pPr>
                <a:r>
                  <a:rPr lang="he-IL"/>
                  <a:t>שנים</a:t>
                </a:r>
              </a:p>
            </c:rich>
          </c:tx>
          <c:layout>
            <c:manualLayout>
              <c:xMode val="edge"/>
              <c:yMode val="edge"/>
              <c:x val="0.52858326429163205"/>
              <c:y val="0.9334239130434783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David"/>
                <a:ea typeface="David"/>
                <a:cs typeface="David"/>
              </a:defRPr>
            </a:pPr>
            <a:endParaRPr lang="en-US"/>
          </a:p>
        </c:txPr>
        <c:crossAx val="108725760"/>
        <c:crosses val="autoZero"/>
        <c:crossBetween val="midCat"/>
      </c:valAx>
      <c:valAx>
        <c:axId val="108725760"/>
        <c:scaling>
          <c:orientation val="minMax"/>
          <c:min val="50000"/>
        </c:scaling>
        <c:delete val="0"/>
        <c:axPos val="l"/>
        <c:majorGridlines>
          <c:spPr>
            <a:ln w="3175">
              <a:solidFill>
                <a:srgbClr val="C0C0C0"/>
              </a:solidFill>
              <a:prstDash val="lgDash"/>
            </a:ln>
          </c:spPr>
        </c:majorGridlines>
        <c:title>
          <c:tx>
            <c:rich>
              <a:bodyPr/>
              <a:lstStyle/>
              <a:p>
                <a:pPr>
                  <a:defRPr sz="1600" b="1" i="0" u="none" strike="noStrike" baseline="0">
                    <a:solidFill>
                      <a:srgbClr val="000000"/>
                    </a:solidFill>
                    <a:latin typeface="David"/>
                    <a:ea typeface="David"/>
                    <a:cs typeface="David"/>
                  </a:defRPr>
                </a:pPr>
                <a:r>
                  <a:rPr lang="he-IL"/>
                  <a:t>אוכלוסייה</a:t>
                </a:r>
              </a:p>
            </c:rich>
          </c:tx>
          <c:layout>
            <c:manualLayout>
              <c:xMode val="edge"/>
              <c:yMode val="edge"/>
              <c:x val="0"/>
              <c:y val="0.3777173913043479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David"/>
                <a:ea typeface="David"/>
                <a:cs typeface="David"/>
              </a:defRPr>
            </a:pPr>
            <a:endParaRPr lang="en-US"/>
          </a:p>
        </c:txPr>
        <c:crossAx val="5110016"/>
        <c:crosses val="autoZero"/>
        <c:crossBetween val="midCat"/>
      </c:valAx>
      <c:spPr>
        <a:solidFill>
          <a:srgbClr val="FFFFFF"/>
        </a:solidFill>
        <a:ln w="25400">
          <a:noFill/>
        </a:ln>
      </c:spPr>
    </c:plotArea>
    <c:legend>
      <c:legendPos val="r"/>
      <c:layout>
        <c:manualLayout>
          <c:xMode val="edge"/>
          <c:yMode val="edge"/>
          <c:x val="0.19994829191540406"/>
          <c:y val="0.11554986844041937"/>
          <c:w val="0.3961143701072477"/>
          <c:h val="0.2351115842177337"/>
        </c:manualLayout>
      </c:layout>
      <c:overlay val="0"/>
      <c:spPr>
        <a:solidFill>
          <a:srgbClr val="FFFFFF"/>
        </a:solidFill>
        <a:ln w="3175">
          <a:solidFill>
            <a:srgbClr val="000000"/>
          </a:solidFill>
          <a:prstDash val="solid"/>
        </a:ln>
      </c:spPr>
      <c:txPr>
        <a:bodyPr/>
        <a:lstStyle/>
        <a:p>
          <a:pPr>
            <a:defRPr sz="1470" b="0" i="0" u="none" strike="noStrike" baseline="0">
              <a:solidFill>
                <a:srgbClr val="000000"/>
              </a:solidFill>
              <a:latin typeface="David"/>
              <a:ea typeface="David"/>
              <a:cs typeface="David"/>
            </a:defRPr>
          </a:pPr>
          <a:endParaRPr lang="en-US"/>
        </a:p>
      </c:txPr>
    </c:legend>
    <c:plotVisOnly val="1"/>
    <c:dispBlanksAs val="gap"/>
    <c:showDLblsOverMax val="0"/>
  </c:chart>
  <c:spPr>
    <a:solidFill>
      <a:schemeClr val="bg1"/>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16519164376809"/>
          <c:y val="8.5597826086956555E-2"/>
          <c:w val="0.82106679668548721"/>
          <c:h val="0.75951086956521729"/>
        </c:manualLayout>
      </c:layout>
      <c:scatterChart>
        <c:scatterStyle val="smoothMarker"/>
        <c:varyColors val="0"/>
        <c:ser>
          <c:idx val="0"/>
          <c:order val="0"/>
          <c:tx>
            <c:v>חלופה א - תחזית משתתפות רגילה</c:v>
          </c:tx>
          <c:spPr>
            <a:ln w="12700">
              <a:solidFill>
                <a:srgbClr val="000080"/>
              </a:solidFill>
              <a:prstDash val="solid"/>
            </a:ln>
          </c:spPr>
          <c:marker>
            <c:symbol val="x"/>
            <c:size val="5"/>
            <c:spPr>
              <a:noFill/>
              <a:ln>
                <a:solidFill>
                  <a:srgbClr val="000080"/>
                </a:solidFill>
                <a:prstDash val="solid"/>
              </a:ln>
            </c:spPr>
          </c:marker>
          <c:xVal>
            <c:numRef>
              <c:f>'נתונים חלופות השתתפות'!$A$3:$A$83</c:f>
              <c:numCache>
                <c:formatCode>General</c:formatCod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numCache>
            </c:numRef>
          </c:xVal>
          <c:yVal>
            <c:numRef>
              <c:f>'נתונים חלופות השתתפות'!$D$3:$D$83</c:f>
              <c:numCache>
                <c:formatCode>#,##0</c:formatCode>
                <c:ptCount val="81"/>
                <c:pt idx="0">
                  <c:v>6973.1118099734595</c:v>
                </c:pt>
                <c:pt idx="1">
                  <c:v>7947.4951702492172</c:v>
                </c:pt>
                <c:pt idx="2">
                  <c:v>10421.078274949265</c:v>
                </c:pt>
                <c:pt idx="3">
                  <c:v>11713.824515315126</c:v>
                </c:pt>
                <c:pt idx="4">
                  <c:v>11571.043587274717</c:v>
                </c:pt>
                <c:pt idx="5">
                  <c:v>10859.068419073221</c:v>
                </c:pt>
                <c:pt idx="6">
                  <c:v>11057.804035129464</c:v>
                </c:pt>
                <c:pt idx="7">
                  <c:v>13041.301251690815</c:v>
                </c:pt>
                <c:pt idx="8">
                  <c:v>17452.0742449391</c:v>
                </c:pt>
                <c:pt idx="9">
                  <c:v>18588.533253260732</c:v>
                </c:pt>
                <c:pt idx="10">
                  <c:v>19543.621893531035</c:v>
                </c:pt>
                <c:pt idx="11">
                  <c:v>18399.444997207225</c:v>
                </c:pt>
                <c:pt idx="12">
                  <c:v>18011.621125097459</c:v>
                </c:pt>
                <c:pt idx="13">
                  <c:v>19366.110469480787</c:v>
                </c:pt>
                <c:pt idx="14">
                  <c:v>22312.414214314631</c:v>
                </c:pt>
                <c:pt idx="15">
                  <c:v>24479.211270927852</c:v>
                </c:pt>
                <c:pt idx="16">
                  <c:v>24735.831047000473</c:v>
                </c:pt>
                <c:pt idx="17">
                  <c:v>23327.316486601856</c:v>
                </c:pt>
                <c:pt idx="18">
                  <c:v>24757.055239006477</c:v>
                </c:pt>
                <c:pt idx="19">
                  <c:v>27666.699015829938</c:v>
                </c:pt>
                <c:pt idx="20">
                  <c:v>29299.032328291905</c:v>
                </c:pt>
                <c:pt idx="21">
                  <c:v>25451.665159203065</c:v>
                </c:pt>
                <c:pt idx="22">
                  <c:v>26842.814471596768</c:v>
                </c:pt>
                <c:pt idx="23">
                  <c:v>31625.975560950457</c:v>
                </c:pt>
                <c:pt idx="24">
                  <c:v>33156.046857383488</c:v>
                </c:pt>
                <c:pt idx="25">
                  <c:v>45593.423372903373</c:v>
                </c:pt>
                <c:pt idx="26">
                  <c:v>43847.251212409203</c:v>
                </c:pt>
                <c:pt idx="27">
                  <c:v>47301.006093386633</c:v>
                </c:pt>
                <c:pt idx="28">
                  <c:v>54320.425231373199</c:v>
                </c:pt>
                <c:pt idx="29">
                  <c:v>55817.650640991829</c:v>
                </c:pt>
                <c:pt idx="30">
                  <c:v>60464.068043467538</c:v>
                </c:pt>
                <c:pt idx="31">
                  <c:v>65436.696568709296</c:v>
                </c:pt>
                <c:pt idx="32">
                  <c:v>65661.429078310233</c:v>
                </c:pt>
                <c:pt idx="33">
                  <c:v>67563.331983636672</c:v>
                </c:pt>
                <c:pt idx="34">
                  <c:v>72353.463808649176</c:v>
                </c:pt>
                <c:pt idx="35">
                  <c:v>74328.196693938895</c:v>
                </c:pt>
                <c:pt idx="36">
                  <c:v>82383.192477876088</c:v>
                </c:pt>
                <c:pt idx="37">
                  <c:v>90864.763858741033</c:v>
                </c:pt>
                <c:pt idx="38">
                  <c:v>96162.624686926036</c:v>
                </c:pt>
                <c:pt idx="39">
                  <c:v>99698</c:v>
                </c:pt>
                <c:pt idx="40">
                  <c:v>110912</c:v>
                </c:pt>
                <c:pt idx="41">
                  <c:v>109504</c:v>
                </c:pt>
                <c:pt idx="42">
                  <c:v>123191.55541762502</c:v>
                </c:pt>
                <c:pt idx="43">
                  <c:v>130951.345046153</c:v>
                </c:pt>
                <c:pt idx="44">
                  <c:v>139100.77142617397</c:v>
                </c:pt>
                <c:pt idx="45">
                  <c:v>147650.50731650399</c:v>
                </c:pt>
                <c:pt idx="46">
                  <c:v>156611.22547596102</c:v>
                </c:pt>
                <c:pt idx="47">
                  <c:v>165993.59866336099</c:v>
                </c:pt>
                <c:pt idx="48">
                  <c:v>175808.299637522</c:v>
                </c:pt>
                <c:pt idx="49">
                  <c:v>186066.00115726201</c:v>
                </c:pt>
                <c:pt idx="50">
                  <c:v>196777.37598139601</c:v>
                </c:pt>
                <c:pt idx="51">
                  <c:v>207953.096868742</c:v>
                </c:pt>
                <c:pt idx="52">
                  <c:v>219603.836578118</c:v>
                </c:pt>
                <c:pt idx="53">
                  <c:v>231740.267868341</c:v>
                </c:pt>
                <c:pt idx="54">
                  <c:v>244373.06349822698</c:v>
                </c:pt>
                <c:pt idx="55">
                  <c:v>257512.89622659396</c:v>
                </c:pt>
                <c:pt idx="56">
                  <c:v>271170.43881225906</c:v>
                </c:pt>
                <c:pt idx="57">
                  <c:v>285356.36401403893</c:v>
                </c:pt>
                <c:pt idx="58">
                  <c:v>300081.34459075192</c:v>
                </c:pt>
                <c:pt idx="59">
                  <c:v>315356.05330121407</c:v>
                </c:pt>
                <c:pt idx="60">
                  <c:v>331191.16290424188</c:v>
                </c:pt>
                <c:pt idx="61">
                  <c:v>347597.34615865396</c:v>
                </c:pt>
                <c:pt idx="62">
                  <c:v>364585.275823267</c:v>
                </c:pt>
                <c:pt idx="63">
                  <c:v>382165.62465689803</c:v>
                </c:pt>
                <c:pt idx="64">
                  <c:v>400349.06541836506</c:v>
                </c:pt>
                <c:pt idx="65">
                  <c:v>419146.27086648287</c:v>
                </c:pt>
                <c:pt idx="66">
                  <c:v>438567.91376007098</c:v>
                </c:pt>
                <c:pt idx="67">
                  <c:v>458624.66685794591</c:v>
                </c:pt>
                <c:pt idx="68">
                  <c:v>479327.20291892398</c:v>
                </c:pt>
                <c:pt idx="69">
                  <c:v>500686.19470182306</c:v>
                </c:pt>
                <c:pt idx="70">
                  <c:v>522712.31496546092</c:v>
                </c:pt>
                <c:pt idx="71">
                  <c:v>545416.23646865296</c:v>
                </c:pt>
                <c:pt idx="72">
                  <c:v>568808.63197021803</c:v>
                </c:pt>
                <c:pt idx="73">
                  <c:v>592900.17422897194</c:v>
                </c:pt>
                <c:pt idx="74">
                  <c:v>617701.53600373317</c:v>
                </c:pt>
                <c:pt idx="75">
                  <c:v>643223.39005331811</c:v>
                </c:pt>
                <c:pt idx="76">
                  <c:v>669476.40913654305</c:v>
                </c:pt>
                <c:pt idx="77">
                  <c:v>696471.26601222705</c:v>
                </c:pt>
                <c:pt idx="78">
                  <c:v>724218.63343918498</c:v>
                </c:pt>
                <c:pt idx="79">
                  <c:v>752729.18417623697</c:v>
                </c:pt>
                <c:pt idx="80">
                  <c:v>782013.59098219709</c:v>
                </c:pt>
              </c:numCache>
            </c:numRef>
          </c:yVal>
          <c:smooth val="1"/>
        </c:ser>
        <c:ser>
          <c:idx val="1"/>
          <c:order val="1"/>
          <c:tx>
            <c:v>חלופה ב - תחזית משתתפות, סדרה מוחלקת</c:v>
          </c:tx>
          <c:spPr>
            <a:ln w="12700">
              <a:solidFill>
                <a:srgbClr val="FF9900"/>
              </a:solidFill>
              <a:prstDash val="solid"/>
            </a:ln>
          </c:spPr>
          <c:marker>
            <c:symbol val="triangle"/>
            <c:size val="5"/>
            <c:spPr>
              <a:solidFill>
                <a:srgbClr val="FF9900"/>
              </a:solidFill>
              <a:ln>
                <a:solidFill>
                  <a:srgbClr val="FF9900"/>
                </a:solidFill>
                <a:prstDash val="solid"/>
              </a:ln>
            </c:spPr>
          </c:marker>
          <c:xVal>
            <c:numRef>
              <c:f>'נתונים חלופות השתתפות'!$A$3:$A$83</c:f>
              <c:numCache>
                <c:formatCode>General</c:formatCod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numCache>
            </c:numRef>
          </c:xVal>
          <c:yVal>
            <c:numRef>
              <c:f>'נתונים חלופות השתתפות'!$E$3:$E$83</c:f>
              <c:numCache>
                <c:formatCode>#,##0</c:formatCode>
                <c:ptCount val="81"/>
                <c:pt idx="0">
                  <c:v>6973.1118099734595</c:v>
                </c:pt>
                <c:pt idx="1">
                  <c:v>7947.4951702492172</c:v>
                </c:pt>
                <c:pt idx="2">
                  <c:v>10421.078274949265</c:v>
                </c:pt>
                <c:pt idx="3">
                  <c:v>11713.824515315126</c:v>
                </c:pt>
                <c:pt idx="4">
                  <c:v>11571.043587274717</c:v>
                </c:pt>
                <c:pt idx="5">
                  <c:v>10859.068419073221</c:v>
                </c:pt>
                <c:pt idx="6">
                  <c:v>11057.804035129464</c:v>
                </c:pt>
                <c:pt idx="7">
                  <c:v>13041.301251690815</c:v>
                </c:pt>
                <c:pt idx="8">
                  <c:v>17452.0742449391</c:v>
                </c:pt>
                <c:pt idx="9">
                  <c:v>18588.533253260732</c:v>
                </c:pt>
                <c:pt idx="10">
                  <c:v>19543.621893531035</c:v>
                </c:pt>
                <c:pt idx="11">
                  <c:v>18399.444997207225</c:v>
                </c:pt>
                <c:pt idx="12">
                  <c:v>18011.621125097459</c:v>
                </c:pt>
                <c:pt idx="13">
                  <c:v>19366.110469480787</c:v>
                </c:pt>
                <c:pt idx="14">
                  <c:v>22312.414214314631</c:v>
                </c:pt>
                <c:pt idx="15">
                  <c:v>24479.211270927852</c:v>
                </c:pt>
                <c:pt idx="16">
                  <c:v>24735.831047000473</c:v>
                </c:pt>
                <c:pt idx="17">
                  <c:v>23327.316486601856</c:v>
                </c:pt>
                <c:pt idx="18">
                  <c:v>24757.055239006477</c:v>
                </c:pt>
                <c:pt idx="19">
                  <c:v>27666.699015829938</c:v>
                </c:pt>
                <c:pt idx="20">
                  <c:v>29299.032328291905</c:v>
                </c:pt>
                <c:pt idx="21">
                  <c:v>25451.665159203065</c:v>
                </c:pt>
                <c:pt idx="22">
                  <c:v>26842.814471596768</c:v>
                </c:pt>
                <c:pt idx="23">
                  <c:v>31625.975560950457</c:v>
                </c:pt>
                <c:pt idx="24">
                  <c:v>33156.046857383488</c:v>
                </c:pt>
                <c:pt idx="25">
                  <c:v>45593.423372903373</c:v>
                </c:pt>
                <c:pt idx="26">
                  <c:v>43847.251212409203</c:v>
                </c:pt>
                <c:pt idx="27">
                  <c:v>47301.006093386633</c:v>
                </c:pt>
                <c:pt idx="28">
                  <c:v>54320.425231373199</c:v>
                </c:pt>
                <c:pt idx="29">
                  <c:v>55817.650640991829</c:v>
                </c:pt>
                <c:pt idx="30">
                  <c:v>60464.068043467538</c:v>
                </c:pt>
                <c:pt idx="31">
                  <c:v>65436.696568709296</c:v>
                </c:pt>
                <c:pt idx="32">
                  <c:v>65661.429078310233</c:v>
                </c:pt>
                <c:pt idx="33">
                  <c:v>67563.331983636672</c:v>
                </c:pt>
                <c:pt idx="34">
                  <c:v>72353.463808649176</c:v>
                </c:pt>
                <c:pt idx="35">
                  <c:v>74328.196693938895</c:v>
                </c:pt>
                <c:pt idx="36">
                  <c:v>82383.192477876088</c:v>
                </c:pt>
                <c:pt idx="37">
                  <c:v>90864.763858741033</c:v>
                </c:pt>
                <c:pt idx="38">
                  <c:v>96162.624686926036</c:v>
                </c:pt>
                <c:pt idx="39">
                  <c:v>99698</c:v>
                </c:pt>
                <c:pt idx="40">
                  <c:v>110912</c:v>
                </c:pt>
                <c:pt idx="41">
                  <c:v>109504</c:v>
                </c:pt>
                <c:pt idx="42">
                  <c:v>121323.304560192</c:v>
                </c:pt>
                <c:pt idx="43">
                  <c:v>128675.54297155098</c:v>
                </c:pt>
                <c:pt idx="44">
                  <c:v>136377.05457543099</c:v>
                </c:pt>
                <c:pt idx="45">
                  <c:v>144436.877691014</c:v>
                </c:pt>
                <c:pt idx="46">
                  <c:v>152864.05063748598</c:v>
                </c:pt>
                <c:pt idx="47">
                  <c:v>161667.61173403001</c:v>
                </c:pt>
                <c:pt idx="48">
                  <c:v>170856.59929982899</c:v>
                </c:pt>
                <c:pt idx="49">
                  <c:v>180440.05165406701</c:v>
                </c:pt>
                <c:pt idx="50">
                  <c:v>190427.00711592802</c:v>
                </c:pt>
                <c:pt idx="51">
                  <c:v>200826.50400459598</c:v>
                </c:pt>
                <c:pt idx="52">
                  <c:v>211647.580639255</c:v>
                </c:pt>
                <c:pt idx="53">
                  <c:v>222899.27533908805</c:v>
                </c:pt>
                <c:pt idx="54">
                  <c:v>234590.62642327996</c:v>
                </c:pt>
                <c:pt idx="55">
                  <c:v>246730.67221101304</c:v>
                </c:pt>
                <c:pt idx="56">
                  <c:v>259328.45102147196</c:v>
                </c:pt>
                <c:pt idx="57">
                  <c:v>272393.00117384101</c:v>
                </c:pt>
                <c:pt idx="58">
                  <c:v>285933.36098730302</c:v>
                </c:pt>
                <c:pt idx="59">
                  <c:v>299958.56878104195</c:v>
                </c:pt>
                <c:pt idx="60">
                  <c:v>314477.66287424188</c:v>
                </c:pt>
                <c:pt idx="61">
                  <c:v>329499.68158608692</c:v>
                </c:pt>
                <c:pt idx="62">
                  <c:v>345033.66323576</c:v>
                </c:pt>
                <c:pt idx="63">
                  <c:v>361088.64614244603</c:v>
                </c:pt>
                <c:pt idx="64">
                  <c:v>377673.66862532694</c:v>
                </c:pt>
                <c:pt idx="65">
                  <c:v>394797.76900358906</c:v>
                </c:pt>
                <c:pt idx="66">
                  <c:v>412469.98559641407</c:v>
                </c:pt>
                <c:pt idx="67">
                  <c:v>430699.35672298586</c:v>
                </c:pt>
                <c:pt idx="68">
                  <c:v>449494.92070249002</c:v>
                </c:pt>
                <c:pt idx="69">
                  <c:v>468865.71585410886</c:v>
                </c:pt>
                <c:pt idx="70">
                  <c:v>488820.78049702605</c:v>
                </c:pt>
                <c:pt idx="71">
                  <c:v>509369.15295042587</c:v>
                </c:pt>
                <c:pt idx="72">
                  <c:v>530519.871533492</c:v>
                </c:pt>
                <c:pt idx="73">
                  <c:v>552281.97456540796</c:v>
                </c:pt>
                <c:pt idx="74">
                  <c:v>574664.50036535889</c:v>
                </c:pt>
                <c:pt idx="75">
                  <c:v>597676.48725252703</c:v>
                </c:pt>
                <c:pt idx="76">
                  <c:v>621326.97354609601</c:v>
                </c:pt>
                <c:pt idx="77">
                  <c:v>645624.99756525096</c:v>
                </c:pt>
                <c:pt idx="78">
                  <c:v>670579.59762917506</c:v>
                </c:pt>
                <c:pt idx="79">
                  <c:v>696199.81205705111</c:v>
                </c:pt>
                <c:pt idx="80">
                  <c:v>722494.67916806368</c:v>
                </c:pt>
              </c:numCache>
            </c:numRef>
          </c:yVal>
          <c:smooth val="1"/>
        </c:ser>
        <c:dLbls>
          <c:showLegendKey val="0"/>
          <c:showVal val="0"/>
          <c:showCatName val="0"/>
          <c:showSerName val="0"/>
          <c:showPercent val="0"/>
          <c:showBubbleSize val="0"/>
        </c:dLbls>
        <c:axId val="108760448"/>
        <c:axId val="108763776"/>
      </c:scatterChart>
      <c:valAx>
        <c:axId val="108760448"/>
        <c:scaling>
          <c:orientation val="minMax"/>
          <c:max val="2050"/>
          <c:min val="1970"/>
        </c:scaling>
        <c:delete val="0"/>
        <c:axPos val="b"/>
        <c:title>
          <c:tx>
            <c:rich>
              <a:bodyPr/>
              <a:lstStyle/>
              <a:p>
                <a:pPr>
                  <a:defRPr sz="1600" b="1" i="0" u="none" strike="noStrike" baseline="0">
                    <a:solidFill>
                      <a:srgbClr val="000000"/>
                    </a:solidFill>
                    <a:latin typeface="David"/>
                    <a:ea typeface="David"/>
                    <a:cs typeface="David"/>
                  </a:defRPr>
                </a:pPr>
                <a:r>
                  <a:rPr lang="he-IL"/>
                  <a:t>שנים</a:t>
                </a:r>
              </a:p>
            </c:rich>
          </c:tx>
          <c:layout>
            <c:manualLayout>
              <c:xMode val="edge"/>
              <c:yMode val="edge"/>
              <c:x val="0.52029826014913005"/>
              <c:y val="0.9334238577320692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David"/>
                <a:ea typeface="David"/>
                <a:cs typeface="David"/>
              </a:defRPr>
            </a:pPr>
            <a:endParaRPr lang="en-US"/>
          </a:p>
        </c:txPr>
        <c:crossAx val="108763776"/>
        <c:crosses val="autoZero"/>
        <c:crossBetween val="midCat"/>
      </c:valAx>
      <c:valAx>
        <c:axId val="108763776"/>
        <c:scaling>
          <c:orientation val="minMax"/>
        </c:scaling>
        <c:delete val="0"/>
        <c:axPos val="l"/>
        <c:majorGridlines>
          <c:spPr>
            <a:ln w="3175">
              <a:solidFill>
                <a:srgbClr val="C0C0C0"/>
              </a:solidFill>
              <a:prstDash val="lgDash"/>
            </a:ln>
          </c:spPr>
        </c:majorGridlines>
        <c:title>
          <c:tx>
            <c:rich>
              <a:bodyPr/>
              <a:lstStyle/>
              <a:p>
                <a:pPr>
                  <a:defRPr sz="1600" b="1" i="0" u="none" strike="noStrike" baseline="0">
                    <a:solidFill>
                      <a:srgbClr val="000000"/>
                    </a:solidFill>
                    <a:latin typeface="David"/>
                    <a:ea typeface="David"/>
                    <a:cs typeface="David"/>
                  </a:defRPr>
                </a:pPr>
                <a:r>
                  <a:rPr lang="he-IL"/>
                  <a:t>אוכלוסייה</a:t>
                </a:r>
              </a:p>
            </c:rich>
          </c:tx>
          <c:layout>
            <c:manualLayout>
              <c:xMode val="edge"/>
              <c:yMode val="edge"/>
              <c:x val="0"/>
              <c:y val="0.38994572107058051"/>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David"/>
                <a:ea typeface="David"/>
                <a:cs typeface="David"/>
              </a:defRPr>
            </a:pPr>
            <a:endParaRPr lang="en-US"/>
          </a:p>
        </c:txPr>
        <c:crossAx val="108760448"/>
        <c:crosses val="autoZero"/>
        <c:crossBetween val="midCat"/>
      </c:valAx>
      <c:spPr>
        <a:solidFill>
          <a:srgbClr val="FFFFFF"/>
        </a:solidFill>
        <a:ln w="25400">
          <a:noFill/>
        </a:ln>
      </c:spPr>
    </c:plotArea>
    <c:legend>
      <c:legendPos val="r"/>
      <c:layout>
        <c:manualLayout>
          <c:xMode val="edge"/>
          <c:yMode val="edge"/>
          <c:x val="0.19229661616545529"/>
          <c:y val="0.13287955927602241"/>
          <c:w val="0.4788732394366198"/>
          <c:h val="0.1399455425214706"/>
        </c:manualLayout>
      </c:layout>
      <c:overlay val="0"/>
      <c:spPr>
        <a:solidFill>
          <a:srgbClr val="FFFFFF"/>
        </a:solidFill>
        <a:ln w="3175">
          <a:solidFill>
            <a:srgbClr val="000000"/>
          </a:solidFill>
          <a:prstDash val="solid"/>
        </a:ln>
      </c:spPr>
      <c:txPr>
        <a:bodyPr/>
        <a:lstStyle/>
        <a:p>
          <a:pPr>
            <a:defRPr sz="1470" b="0" i="0" u="none" strike="noStrike" baseline="0">
              <a:solidFill>
                <a:srgbClr val="000000"/>
              </a:solidFill>
              <a:latin typeface="David"/>
              <a:ea typeface="David"/>
              <a:cs typeface="David"/>
            </a:defRPr>
          </a:pPr>
          <a:endParaRPr lang="en-US"/>
        </a:p>
      </c:txPr>
    </c:legend>
    <c:plotVisOnly val="1"/>
    <c:dispBlanksAs val="gap"/>
    <c:showDLblsOverMax val="0"/>
  </c:chart>
  <c:spPr>
    <a:solidFill>
      <a:schemeClr val="bg1"/>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754767039179883E-2"/>
          <c:y val="5.4674194892290022E-2"/>
          <c:w val="0.88605693859276791"/>
          <c:h val="0.78465858578527981"/>
        </c:manualLayout>
      </c:layout>
      <c:lineChart>
        <c:grouping val="standard"/>
        <c:varyColors val="0"/>
        <c:ser>
          <c:idx val="1"/>
          <c:order val="0"/>
          <c:tx>
            <c:strRef>
              <c:f>'חלופה ב'!$B$1:$K$1</c:f>
              <c:strCache>
                <c:ptCount val="1"/>
                <c:pt idx="0">
                  <c:v>חלופה ב  - תחזית משתתפות מוחלק, תחזית אוכלוסיה למ"ס</c:v>
                </c:pt>
              </c:strCache>
            </c:strRef>
          </c:tx>
          <c:spPr>
            <a:ln w="34925">
              <a:solidFill>
                <a:srgbClr val="FFC000"/>
              </a:solidFill>
            </a:ln>
          </c:spPr>
          <c:marker>
            <c:symbol val="triangle"/>
            <c:size val="5"/>
            <c:spPr>
              <a:solidFill>
                <a:srgbClr val="FFC000"/>
              </a:solidFill>
              <a:ln>
                <a:solidFill>
                  <a:srgbClr val="FFC000"/>
                </a:solidFill>
              </a:ln>
            </c:spPr>
          </c:marker>
          <c:cat>
            <c:numRef>
              <c:f>'חלופה א'!$A$6:$A$86</c:f>
              <c:numCache>
                <c:formatCode>General</c:formatCod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numCache>
            </c:numRef>
          </c:cat>
          <c:val>
            <c:numRef>
              <c:f>'חלופה ב'!$N$6:$N$86</c:f>
              <c:numCache>
                <c:formatCode>0.0</c:formatCode>
                <c:ptCount val="81"/>
                <c:pt idx="0">
                  <c:v>6.5266303495082845</c:v>
                </c:pt>
                <c:pt idx="1">
                  <c:v>7.0649011883150665</c:v>
                </c:pt>
                <c:pt idx="2">
                  <c:v>8.8885571481689425</c:v>
                </c:pt>
                <c:pt idx="3">
                  <c:v>9.7660722982209975</c:v>
                </c:pt>
                <c:pt idx="4">
                  <c:v>8.5720651500342786</c:v>
                </c:pt>
                <c:pt idx="5">
                  <c:v>7.7030252029999664</c:v>
                </c:pt>
                <c:pt idx="6">
                  <c:v>7.4873176952991276</c:v>
                </c:pt>
                <c:pt idx="7">
                  <c:v>8.4374885773487911</c:v>
                </c:pt>
                <c:pt idx="8">
                  <c:v>10.836903250610387</c:v>
                </c:pt>
                <c:pt idx="9">
                  <c:v>11.045229594599309</c:v>
                </c:pt>
                <c:pt idx="10">
                  <c:v>11.154524788961682</c:v>
                </c:pt>
                <c:pt idx="11">
                  <c:v>10.053680824197661</c:v>
                </c:pt>
                <c:pt idx="12">
                  <c:v>9.3173479453472297</c:v>
                </c:pt>
                <c:pt idx="13">
                  <c:v>9.5729231696898403</c:v>
                </c:pt>
                <c:pt idx="14">
                  <c:v>10.581264743696588</c:v>
                </c:pt>
                <c:pt idx="15">
                  <c:v>11.27661626725517</c:v>
                </c:pt>
                <c:pt idx="16">
                  <c:v>11.38916360460655</c:v>
                </c:pt>
                <c:pt idx="17">
                  <c:v>10.321342037377025</c:v>
                </c:pt>
                <c:pt idx="18">
                  <c:v>10.581321711113041</c:v>
                </c:pt>
                <c:pt idx="19">
                  <c:v>11.336677188326084</c:v>
                </c:pt>
                <c:pt idx="20">
                  <c:v>11.475834830616193</c:v>
                </c:pt>
                <c:pt idx="21">
                  <c:v>9.6220161346136557</c:v>
                </c:pt>
                <c:pt idx="22">
                  <c:v>9.7801936266430278</c:v>
                </c:pt>
                <c:pt idx="23">
                  <c:v>11.022103605383235</c:v>
                </c:pt>
                <c:pt idx="24">
                  <c:v>11.166921977011473</c:v>
                </c:pt>
                <c:pt idx="25">
                  <c:v>14.986802915540446</c:v>
                </c:pt>
                <c:pt idx="26">
                  <c:v>14.022767854052065</c:v>
                </c:pt>
                <c:pt idx="27">
                  <c:v>14.68927026142341</c:v>
                </c:pt>
                <c:pt idx="28">
                  <c:v>16.466426620337401</c:v>
                </c:pt>
                <c:pt idx="29">
                  <c:v>16.303889833295969</c:v>
                </c:pt>
                <c:pt idx="30">
                  <c:v>17.043291188367039</c:v>
                </c:pt>
                <c:pt idx="31">
                  <c:v>17.758825221929197</c:v>
                </c:pt>
                <c:pt idx="32">
                  <c:v>17.210246428373011</c:v>
                </c:pt>
                <c:pt idx="33">
                  <c:v>17.430607414651192</c:v>
                </c:pt>
                <c:pt idx="34">
                  <c:v>18.108963809341237</c:v>
                </c:pt>
                <c:pt idx="35">
                  <c:v>17.928024997202087</c:v>
                </c:pt>
                <c:pt idx="36">
                  <c:v>19.176438835423607</c:v>
                </c:pt>
                <c:pt idx="37">
                  <c:v>20.638220046685564</c:v>
                </c:pt>
                <c:pt idx="38">
                  <c:v>21.228805134880837</c:v>
                </c:pt>
                <c:pt idx="39">
                  <c:v>21.177555164708188</c:v>
                </c:pt>
                <c:pt idx="40">
                  <c:v>22.534844975415503</c:v>
                </c:pt>
                <c:pt idx="41">
                  <c:v>21.935809552045061</c:v>
                </c:pt>
                <c:pt idx="42">
                  <c:v>23.223483638469755</c:v>
                </c:pt>
                <c:pt idx="43">
                  <c:v>23.793554543556027</c:v>
                </c:pt>
                <c:pt idx="44">
                  <c:v>24.449533798639447</c:v>
                </c:pt>
                <c:pt idx="45">
                  <c:v>25.095452643734514</c:v>
                </c:pt>
                <c:pt idx="46">
                  <c:v>25.759841366567692</c:v>
                </c:pt>
                <c:pt idx="47">
                  <c:v>26.435714452461774</c:v>
                </c:pt>
                <c:pt idx="48">
                  <c:v>27.137325174686946</c:v>
                </c:pt>
                <c:pt idx="49">
                  <c:v>27.910294146027383</c:v>
                </c:pt>
                <c:pt idx="50">
                  <c:v>28.729822141143593</c:v>
                </c:pt>
                <c:pt idx="51">
                  <c:v>29.56896610686357</c:v>
                </c:pt>
                <c:pt idx="52">
                  <c:v>30.440625451509462</c:v>
                </c:pt>
                <c:pt idx="53">
                  <c:v>31.33248177383863</c:v>
                </c:pt>
                <c:pt idx="54">
                  <c:v>32.235499824563725</c:v>
                </c:pt>
                <c:pt idx="55">
                  <c:v>33.142678784473503</c:v>
                </c:pt>
                <c:pt idx="56">
                  <c:v>34.069715178143127</c:v>
                </c:pt>
                <c:pt idx="57">
                  <c:v>35.018705556835002</c:v>
                </c:pt>
                <c:pt idx="58">
                  <c:v>35.979132397234622</c:v>
                </c:pt>
                <c:pt idx="59">
                  <c:v>36.949811379778509</c:v>
                </c:pt>
                <c:pt idx="60">
                  <c:v>37.931833989607746</c:v>
                </c:pt>
                <c:pt idx="61">
                  <c:v>38.925867307684399</c:v>
                </c:pt>
                <c:pt idx="62">
                  <c:v>39.931678730153003</c:v>
                </c:pt>
                <c:pt idx="63">
                  <c:v>40.943469491841192</c:v>
                </c:pt>
                <c:pt idx="64">
                  <c:v>41.964207227338854</c:v>
                </c:pt>
                <c:pt idx="65">
                  <c:v>42.991775000118587</c:v>
                </c:pt>
                <c:pt idx="66">
                  <c:v>44.025914268253565</c:v>
                </c:pt>
                <c:pt idx="67">
                  <c:v>45.067790840246737</c:v>
                </c:pt>
                <c:pt idx="68">
                  <c:v>46.120964570335524</c:v>
                </c:pt>
                <c:pt idx="69">
                  <c:v>47.182880072264716</c:v>
                </c:pt>
                <c:pt idx="70">
                  <c:v>48.255718819426455</c:v>
                </c:pt>
                <c:pt idx="71">
                  <c:v>49.339308486257572</c:v>
                </c:pt>
                <c:pt idx="72">
                  <c:v>50.432521962611176</c:v>
                </c:pt>
                <c:pt idx="73">
                  <c:v>51.542400403674051</c:v>
                </c:pt>
                <c:pt idx="74">
                  <c:v>52.667396836769463</c:v>
                </c:pt>
                <c:pt idx="75">
                  <c:v>53.80934045650401</c:v>
                </c:pt>
                <c:pt idx="76">
                  <c:v>54.968148835403163</c:v>
                </c:pt>
                <c:pt idx="77">
                  <c:v>56.145698147268128</c:v>
                </c:pt>
                <c:pt idx="78">
                  <c:v>57.339979959398619</c:v>
                </c:pt>
                <c:pt idx="79">
                  <c:v>58.554375351734336</c:v>
                </c:pt>
                <c:pt idx="80">
                  <c:v>59.786890576197941</c:v>
                </c:pt>
              </c:numCache>
            </c:numRef>
          </c:val>
          <c:smooth val="0"/>
        </c:ser>
        <c:ser>
          <c:idx val="4"/>
          <c:order val="1"/>
          <c:tx>
            <c:strRef>
              <c:f>'תסריט  א'!$B$1:$K$1</c:f>
              <c:strCache>
                <c:ptCount val="1"/>
                <c:pt idx="0">
                  <c:v>תסריט א - חלופה ב * 1.06</c:v>
                </c:pt>
              </c:strCache>
            </c:strRef>
          </c:tx>
          <c:spPr>
            <a:ln w="57150">
              <a:solidFill>
                <a:schemeClr val="accent2">
                  <a:lumMod val="50000"/>
                </a:schemeClr>
              </a:solidFill>
            </a:ln>
          </c:spPr>
          <c:marker>
            <c:symbol val="none"/>
          </c:marker>
          <c:cat>
            <c:numRef>
              <c:f>'חלופה א'!$A$6:$A$86</c:f>
              <c:numCache>
                <c:formatCode>General</c:formatCod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numCache>
            </c:numRef>
          </c:cat>
          <c:val>
            <c:numRef>
              <c:f>'תסריט  א'!$N$6:$N$86</c:f>
              <c:numCache>
                <c:formatCode>0.0</c:formatCode>
                <c:ptCount val="81"/>
                <c:pt idx="0">
                  <c:v>6.5266303495082845</c:v>
                </c:pt>
                <c:pt idx="1">
                  <c:v>7.0649011883150665</c:v>
                </c:pt>
                <c:pt idx="2">
                  <c:v>8.8885571481689425</c:v>
                </c:pt>
                <c:pt idx="3">
                  <c:v>9.7660722982209975</c:v>
                </c:pt>
                <c:pt idx="4">
                  <c:v>8.5720651500342786</c:v>
                </c:pt>
                <c:pt idx="5">
                  <c:v>7.7030252029999664</c:v>
                </c:pt>
                <c:pt idx="6">
                  <c:v>7.4873176952991276</c:v>
                </c:pt>
                <c:pt idx="7">
                  <c:v>8.4374885773487911</c:v>
                </c:pt>
                <c:pt idx="8">
                  <c:v>10.836903250610387</c:v>
                </c:pt>
                <c:pt idx="9">
                  <c:v>11.045229594599309</c:v>
                </c:pt>
                <c:pt idx="10">
                  <c:v>11.154524788961682</c:v>
                </c:pt>
                <c:pt idx="11">
                  <c:v>10.053680824197661</c:v>
                </c:pt>
                <c:pt idx="12">
                  <c:v>9.3173479453472297</c:v>
                </c:pt>
                <c:pt idx="13">
                  <c:v>9.5729231696898403</c:v>
                </c:pt>
                <c:pt idx="14">
                  <c:v>10.581264743696588</c:v>
                </c:pt>
                <c:pt idx="15">
                  <c:v>11.27661626725517</c:v>
                </c:pt>
                <c:pt idx="16">
                  <c:v>11.38916360460655</c:v>
                </c:pt>
                <c:pt idx="17">
                  <c:v>10.321342037377025</c:v>
                </c:pt>
                <c:pt idx="18">
                  <c:v>10.581321711113041</c:v>
                </c:pt>
                <c:pt idx="19">
                  <c:v>11.336677188326084</c:v>
                </c:pt>
                <c:pt idx="20">
                  <c:v>11.475834830616193</c:v>
                </c:pt>
                <c:pt idx="21">
                  <c:v>9.6220161346136557</c:v>
                </c:pt>
                <c:pt idx="22">
                  <c:v>9.7801936266430278</c:v>
                </c:pt>
                <c:pt idx="23">
                  <c:v>11.022103605383235</c:v>
                </c:pt>
                <c:pt idx="24">
                  <c:v>11.166921977011473</c:v>
                </c:pt>
                <c:pt idx="25">
                  <c:v>14.986802915540446</c:v>
                </c:pt>
                <c:pt idx="26">
                  <c:v>14.022767854052065</c:v>
                </c:pt>
                <c:pt idx="27">
                  <c:v>14.68927026142341</c:v>
                </c:pt>
                <c:pt idx="28">
                  <c:v>16.466426620337401</c:v>
                </c:pt>
                <c:pt idx="29">
                  <c:v>16.303889833295969</c:v>
                </c:pt>
                <c:pt idx="30">
                  <c:v>17.043291188367039</c:v>
                </c:pt>
                <c:pt idx="31">
                  <c:v>17.758825221929197</c:v>
                </c:pt>
                <c:pt idx="32">
                  <c:v>17.210246428373011</c:v>
                </c:pt>
                <c:pt idx="33">
                  <c:v>17.430607414651192</c:v>
                </c:pt>
                <c:pt idx="34">
                  <c:v>18.108963809341237</c:v>
                </c:pt>
                <c:pt idx="35">
                  <c:v>17.928024997202087</c:v>
                </c:pt>
                <c:pt idx="36">
                  <c:v>19.176438835423607</c:v>
                </c:pt>
                <c:pt idx="37">
                  <c:v>20.638220046685564</c:v>
                </c:pt>
                <c:pt idx="38">
                  <c:v>21.228805134880837</c:v>
                </c:pt>
                <c:pt idx="39">
                  <c:v>21.177555164708188</c:v>
                </c:pt>
                <c:pt idx="40">
                  <c:v>22.534844975415503</c:v>
                </c:pt>
                <c:pt idx="41">
                  <c:v>21.935809552045061</c:v>
                </c:pt>
                <c:pt idx="42">
                  <c:v>24.616892656777946</c:v>
                </c:pt>
                <c:pt idx="43">
                  <c:v>25.221167816169388</c:v>
                </c:pt>
                <c:pt idx="44">
                  <c:v>25.916505826557817</c:v>
                </c:pt>
                <c:pt idx="45">
                  <c:v>26.60117980235859</c:v>
                </c:pt>
                <c:pt idx="46">
                  <c:v>27.305431848561749</c:v>
                </c:pt>
                <c:pt idx="47">
                  <c:v>28.021857319609495</c:v>
                </c:pt>
                <c:pt idx="48">
                  <c:v>28.765564685168158</c:v>
                </c:pt>
                <c:pt idx="49">
                  <c:v>29.584911794789026</c:v>
                </c:pt>
                <c:pt idx="50">
                  <c:v>30.453611469612216</c:v>
                </c:pt>
                <c:pt idx="51">
                  <c:v>31.343104073275384</c:v>
                </c:pt>
                <c:pt idx="52">
                  <c:v>32.26706297860003</c:v>
                </c:pt>
                <c:pt idx="53">
                  <c:v>33.212430680268952</c:v>
                </c:pt>
                <c:pt idx="54">
                  <c:v>34.169629814037542</c:v>
                </c:pt>
                <c:pt idx="55">
                  <c:v>35.131239511541921</c:v>
                </c:pt>
                <c:pt idx="56">
                  <c:v>36.113898088831711</c:v>
                </c:pt>
                <c:pt idx="57">
                  <c:v>37.119827890245084</c:v>
                </c:pt>
                <c:pt idx="58">
                  <c:v>38.137880341068701</c:v>
                </c:pt>
                <c:pt idx="59">
                  <c:v>39.16680006256523</c:v>
                </c:pt>
                <c:pt idx="60">
                  <c:v>40.207744028984216</c:v>
                </c:pt>
                <c:pt idx="61">
                  <c:v>41.261419346145487</c:v>
                </c:pt>
                <c:pt idx="62">
                  <c:v>42.327579453962166</c:v>
                </c:pt>
                <c:pt idx="63">
                  <c:v>43.400077661351673</c:v>
                </c:pt>
                <c:pt idx="64">
                  <c:v>44.482059660979189</c:v>
                </c:pt>
                <c:pt idx="65">
                  <c:v>45.571281500125707</c:v>
                </c:pt>
                <c:pt idx="66">
                  <c:v>46.667469124348784</c:v>
                </c:pt>
                <c:pt idx="67">
                  <c:v>47.771858290661541</c:v>
                </c:pt>
                <c:pt idx="68">
                  <c:v>48.888222444555659</c:v>
                </c:pt>
                <c:pt idx="69">
                  <c:v>50.013852876600602</c:v>
                </c:pt>
                <c:pt idx="70">
                  <c:v>51.15106194859203</c:v>
                </c:pt>
                <c:pt idx="71">
                  <c:v>52.299666995433029</c:v>
                </c:pt>
                <c:pt idx="72">
                  <c:v>53.458473280367855</c:v>
                </c:pt>
                <c:pt idx="73">
                  <c:v>54.634944427894489</c:v>
                </c:pt>
                <c:pt idx="74">
                  <c:v>55.827440646975631</c:v>
                </c:pt>
                <c:pt idx="75">
                  <c:v>57.037900883894245</c:v>
                </c:pt>
                <c:pt idx="76">
                  <c:v>58.26623776552735</c:v>
                </c:pt>
                <c:pt idx="77">
                  <c:v>59.514440036104212</c:v>
                </c:pt>
                <c:pt idx="78">
                  <c:v>60.780378756962548</c:v>
                </c:pt>
                <c:pt idx="79">
                  <c:v>62.067637872838404</c:v>
                </c:pt>
                <c:pt idx="80">
                  <c:v>63.374104010769805</c:v>
                </c:pt>
              </c:numCache>
            </c:numRef>
          </c:val>
          <c:smooth val="0"/>
        </c:ser>
        <c:ser>
          <c:idx val="5"/>
          <c:order val="2"/>
          <c:tx>
            <c:strRef>
              <c:f>'תסריט ב'!$B$1:$K$1</c:f>
              <c:strCache>
                <c:ptCount val="1"/>
                <c:pt idx="0">
                  <c:v>תסריט ב - חלופה ב * 1.07</c:v>
                </c:pt>
              </c:strCache>
            </c:strRef>
          </c:tx>
          <c:spPr>
            <a:ln w="22225">
              <a:solidFill>
                <a:srgbClr val="FF3399"/>
              </a:solidFill>
              <a:prstDash val="sysDot"/>
            </a:ln>
          </c:spPr>
          <c:marker>
            <c:symbol val="circle"/>
            <c:size val="5"/>
            <c:spPr>
              <a:solidFill>
                <a:srgbClr val="FF3399"/>
              </a:solidFill>
            </c:spPr>
          </c:marker>
          <c:cat>
            <c:numRef>
              <c:f>'חלופה א'!$A$6:$A$86</c:f>
              <c:numCache>
                <c:formatCode>General</c:formatCod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numCache>
            </c:numRef>
          </c:cat>
          <c:val>
            <c:numRef>
              <c:f>'תסריט ב'!$N$6:$N$86</c:f>
              <c:numCache>
                <c:formatCode>0.0</c:formatCode>
                <c:ptCount val="81"/>
                <c:pt idx="0">
                  <c:v>6.5266303495082845</c:v>
                </c:pt>
                <c:pt idx="1">
                  <c:v>7.0649011883150665</c:v>
                </c:pt>
                <c:pt idx="2">
                  <c:v>8.8885571481689425</c:v>
                </c:pt>
                <c:pt idx="3">
                  <c:v>9.7660722982209975</c:v>
                </c:pt>
                <c:pt idx="4">
                  <c:v>8.5720651500342786</c:v>
                </c:pt>
                <c:pt idx="5">
                  <c:v>7.7030252029999664</c:v>
                </c:pt>
                <c:pt idx="6">
                  <c:v>7.4873176952991276</c:v>
                </c:pt>
                <c:pt idx="7">
                  <c:v>8.4374885773487911</c:v>
                </c:pt>
                <c:pt idx="8">
                  <c:v>10.836903250610387</c:v>
                </c:pt>
                <c:pt idx="9">
                  <c:v>11.045229594599309</c:v>
                </c:pt>
                <c:pt idx="10">
                  <c:v>11.154524788961682</c:v>
                </c:pt>
                <c:pt idx="11">
                  <c:v>10.053680824197661</c:v>
                </c:pt>
                <c:pt idx="12">
                  <c:v>9.3173479453472297</c:v>
                </c:pt>
                <c:pt idx="13">
                  <c:v>9.5729231696898403</c:v>
                </c:pt>
                <c:pt idx="14">
                  <c:v>10.581264743696588</c:v>
                </c:pt>
                <c:pt idx="15">
                  <c:v>11.27661626725517</c:v>
                </c:pt>
                <c:pt idx="16">
                  <c:v>11.38916360460655</c:v>
                </c:pt>
                <c:pt idx="17">
                  <c:v>10.321342037377025</c:v>
                </c:pt>
                <c:pt idx="18">
                  <c:v>10.581321711113041</c:v>
                </c:pt>
                <c:pt idx="19">
                  <c:v>11.336677188326084</c:v>
                </c:pt>
                <c:pt idx="20">
                  <c:v>11.475834830616193</c:v>
                </c:pt>
                <c:pt idx="21">
                  <c:v>9.6220161346136557</c:v>
                </c:pt>
                <c:pt idx="22">
                  <c:v>9.7801936266430278</c:v>
                </c:pt>
                <c:pt idx="23">
                  <c:v>11.022103605383235</c:v>
                </c:pt>
                <c:pt idx="24">
                  <c:v>11.166921977011473</c:v>
                </c:pt>
                <c:pt idx="25">
                  <c:v>14.986802915540446</c:v>
                </c:pt>
                <c:pt idx="26">
                  <c:v>14.022767854052065</c:v>
                </c:pt>
                <c:pt idx="27">
                  <c:v>14.68927026142341</c:v>
                </c:pt>
                <c:pt idx="28">
                  <c:v>16.466426620337401</c:v>
                </c:pt>
                <c:pt idx="29">
                  <c:v>16.303889833295969</c:v>
                </c:pt>
                <c:pt idx="30">
                  <c:v>17.043291188367039</c:v>
                </c:pt>
                <c:pt idx="31">
                  <c:v>17.758825221929197</c:v>
                </c:pt>
                <c:pt idx="32">
                  <c:v>17.210246428373011</c:v>
                </c:pt>
                <c:pt idx="33">
                  <c:v>17.430607414651192</c:v>
                </c:pt>
                <c:pt idx="34">
                  <c:v>18.108963809341237</c:v>
                </c:pt>
                <c:pt idx="35">
                  <c:v>17.928024997202087</c:v>
                </c:pt>
                <c:pt idx="36">
                  <c:v>19.176438835423607</c:v>
                </c:pt>
                <c:pt idx="37">
                  <c:v>20.638220046685564</c:v>
                </c:pt>
                <c:pt idx="38">
                  <c:v>21.228805134880837</c:v>
                </c:pt>
                <c:pt idx="39">
                  <c:v>21.177555164708188</c:v>
                </c:pt>
                <c:pt idx="40">
                  <c:v>22.534844975415503</c:v>
                </c:pt>
                <c:pt idx="41">
                  <c:v>21.935809552045061</c:v>
                </c:pt>
                <c:pt idx="42">
                  <c:v>24.849127493162641</c:v>
                </c:pt>
                <c:pt idx="43">
                  <c:v>25.459103361604953</c:v>
                </c:pt>
                <c:pt idx="44">
                  <c:v>26.161001164544217</c:v>
                </c:pt>
                <c:pt idx="45">
                  <c:v>26.852134328795927</c:v>
                </c:pt>
                <c:pt idx="46">
                  <c:v>27.563030262227429</c:v>
                </c:pt>
                <c:pt idx="47">
                  <c:v>28.286214464134105</c:v>
                </c:pt>
                <c:pt idx="48">
                  <c:v>29.036937936915027</c:v>
                </c:pt>
                <c:pt idx="49">
                  <c:v>29.864014736249299</c:v>
                </c:pt>
                <c:pt idx="50">
                  <c:v>30.740909691023649</c:v>
                </c:pt>
                <c:pt idx="51">
                  <c:v>31.638793734344024</c:v>
                </c:pt>
                <c:pt idx="52">
                  <c:v>32.571469233115124</c:v>
                </c:pt>
                <c:pt idx="53">
                  <c:v>33.525755498007342</c:v>
                </c:pt>
                <c:pt idx="54">
                  <c:v>34.491984812283171</c:v>
                </c:pt>
                <c:pt idx="55">
                  <c:v>35.462666299386647</c:v>
                </c:pt>
                <c:pt idx="56">
                  <c:v>36.454595240613145</c:v>
                </c:pt>
                <c:pt idx="57">
                  <c:v>37.470014945813446</c:v>
                </c:pt>
                <c:pt idx="58">
                  <c:v>38.49767166504104</c:v>
                </c:pt>
                <c:pt idx="59">
                  <c:v>39.536298176363012</c:v>
                </c:pt>
                <c:pt idx="60">
                  <c:v>40.587062368880297</c:v>
                </c:pt>
                <c:pt idx="61">
                  <c:v>41.650678019222305</c:v>
                </c:pt>
                <c:pt idx="62">
                  <c:v>42.726896241263709</c:v>
                </c:pt>
                <c:pt idx="63">
                  <c:v>43.809512356270112</c:v>
                </c:pt>
                <c:pt idx="64">
                  <c:v>44.901701733252565</c:v>
                </c:pt>
                <c:pt idx="65">
                  <c:v>46.001199250126888</c:v>
                </c:pt>
                <c:pt idx="66">
                  <c:v>47.10772826703132</c:v>
                </c:pt>
                <c:pt idx="67">
                  <c:v>48.222536199064017</c:v>
                </c:pt>
                <c:pt idx="68">
                  <c:v>49.349432090259015</c:v>
                </c:pt>
                <c:pt idx="69">
                  <c:v>50.485681677323242</c:v>
                </c:pt>
                <c:pt idx="70">
                  <c:v>51.633619136786301</c:v>
                </c:pt>
                <c:pt idx="71">
                  <c:v>52.793060080295604</c:v>
                </c:pt>
                <c:pt idx="72">
                  <c:v>53.962798499993959</c:v>
                </c:pt>
                <c:pt idx="73">
                  <c:v>55.150368431931248</c:v>
                </c:pt>
                <c:pt idx="74">
                  <c:v>56.35411461534332</c:v>
                </c:pt>
                <c:pt idx="75">
                  <c:v>57.575994288459306</c:v>
                </c:pt>
                <c:pt idx="76">
                  <c:v>58.815919253881376</c:v>
                </c:pt>
                <c:pt idx="77">
                  <c:v>60.075897017576906</c:v>
                </c:pt>
                <c:pt idx="78">
                  <c:v>61.353778556556527</c:v>
                </c:pt>
                <c:pt idx="79">
                  <c:v>62.65318162635576</c:v>
                </c:pt>
                <c:pt idx="80">
                  <c:v>63.971972916531818</c:v>
                </c:pt>
              </c:numCache>
            </c:numRef>
          </c:val>
          <c:smooth val="0"/>
        </c:ser>
        <c:ser>
          <c:idx val="6"/>
          <c:order val="3"/>
          <c:tx>
            <c:v>שיעור תעסוקה של 41%</c:v>
          </c:tx>
          <c:spPr>
            <a:ln>
              <a:solidFill>
                <a:srgbClr val="FF0000"/>
              </a:solidFill>
            </a:ln>
          </c:spPr>
          <c:marker>
            <c:symbol val="square"/>
            <c:size val="7"/>
            <c:spPr>
              <a:solidFill>
                <a:srgbClr val="FF0000"/>
              </a:solidFill>
              <a:ln>
                <a:solidFill>
                  <a:srgbClr val="FF0000"/>
                </a:solidFill>
              </a:ln>
            </c:spPr>
          </c:marker>
          <c:cat>
            <c:numRef>
              <c:f>'חלופה א'!$A$6:$A$86</c:f>
              <c:numCache>
                <c:formatCode>General</c:formatCod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numCache>
            </c:numRef>
          </c:cat>
          <c:val>
            <c:numRef>
              <c:f>'חלופה א'!$M$6:$M$86</c:f>
              <c:numCache>
                <c:formatCode>General</c:formatCode>
                <c:ptCount val="81"/>
                <c:pt idx="50">
                  <c:v>41</c:v>
                </c:pt>
              </c:numCache>
            </c:numRef>
          </c:val>
          <c:smooth val="0"/>
        </c:ser>
        <c:dLbls>
          <c:showLegendKey val="0"/>
          <c:showVal val="0"/>
          <c:showCatName val="0"/>
          <c:showSerName val="0"/>
          <c:showPercent val="0"/>
          <c:showBubbleSize val="0"/>
        </c:dLbls>
        <c:marker val="1"/>
        <c:smooth val="0"/>
        <c:axId val="108810624"/>
        <c:axId val="108813696"/>
      </c:lineChart>
      <c:dateAx>
        <c:axId val="108810624"/>
        <c:scaling>
          <c:orientation val="minMax"/>
        </c:scaling>
        <c:delete val="0"/>
        <c:axPos val="b"/>
        <c:title>
          <c:tx>
            <c:rich>
              <a:bodyPr/>
              <a:lstStyle/>
              <a:p>
                <a:pPr>
                  <a:defRPr/>
                </a:pPr>
                <a:r>
                  <a:rPr lang="he-IL" sz="1600">
                    <a:latin typeface="David" pitchFamily="34" charset="-79"/>
                    <a:cs typeface="David" pitchFamily="34" charset="-79"/>
                  </a:rPr>
                  <a:t>שנים</a:t>
                </a:r>
              </a:p>
            </c:rich>
          </c:tx>
          <c:overlay val="0"/>
        </c:title>
        <c:numFmt formatCode="General" sourceLinked="1"/>
        <c:majorTickMark val="out"/>
        <c:minorTickMark val="none"/>
        <c:tickLblPos val="nextTo"/>
        <c:txPr>
          <a:bodyPr/>
          <a:lstStyle/>
          <a:p>
            <a:pPr>
              <a:defRPr sz="1800" b="0">
                <a:latin typeface="David" pitchFamily="34" charset="-79"/>
                <a:cs typeface="David" pitchFamily="34" charset="-79"/>
              </a:defRPr>
            </a:pPr>
            <a:endParaRPr lang="en-US"/>
          </a:p>
        </c:txPr>
        <c:crossAx val="108813696"/>
        <c:crosses val="autoZero"/>
        <c:auto val="0"/>
        <c:lblOffset val="100"/>
        <c:baseTimeUnit val="days"/>
        <c:majorUnit val="10"/>
      </c:dateAx>
      <c:valAx>
        <c:axId val="108813696"/>
        <c:scaling>
          <c:orientation val="minMax"/>
        </c:scaling>
        <c:delete val="0"/>
        <c:axPos val="l"/>
        <c:majorGridlines>
          <c:spPr>
            <a:ln>
              <a:prstDash val="lgDash"/>
            </a:ln>
          </c:spPr>
        </c:majorGridlines>
        <c:title>
          <c:tx>
            <c:rich>
              <a:bodyPr rot="-5400000" vert="horz"/>
              <a:lstStyle/>
              <a:p>
                <a:pPr>
                  <a:defRPr sz="1600">
                    <a:latin typeface="David" pitchFamily="34" charset="-79"/>
                    <a:cs typeface="David" pitchFamily="34" charset="-79"/>
                  </a:defRPr>
                </a:pPr>
                <a:r>
                  <a:rPr lang="he-IL" sz="1600">
                    <a:latin typeface="David" pitchFamily="34" charset="-79"/>
                    <a:cs typeface="David" pitchFamily="34" charset="-79"/>
                  </a:rPr>
                  <a:t>אחוזים</a:t>
                </a:r>
              </a:p>
            </c:rich>
          </c:tx>
          <c:overlay val="0"/>
        </c:title>
        <c:numFmt formatCode="0" sourceLinked="0"/>
        <c:majorTickMark val="out"/>
        <c:minorTickMark val="none"/>
        <c:tickLblPos val="nextTo"/>
        <c:txPr>
          <a:bodyPr/>
          <a:lstStyle/>
          <a:p>
            <a:pPr>
              <a:defRPr sz="1800" b="0">
                <a:latin typeface="David" pitchFamily="34" charset="-79"/>
                <a:cs typeface="David" pitchFamily="34" charset="-79"/>
              </a:defRPr>
            </a:pPr>
            <a:endParaRPr lang="en-US"/>
          </a:p>
        </c:txPr>
        <c:crossAx val="108810624"/>
        <c:crosses val="autoZero"/>
        <c:crossBetween val="between"/>
      </c:valAx>
    </c:plotArea>
    <c:legend>
      <c:legendPos val="l"/>
      <c:layout>
        <c:manualLayout>
          <c:xMode val="edge"/>
          <c:yMode val="edge"/>
          <c:x val="8.467542067975356E-2"/>
          <c:y val="8.4813282803719414E-2"/>
          <c:w val="0.55480552018436702"/>
          <c:h val="0.25615897959271106"/>
        </c:manualLayout>
      </c:layout>
      <c:overlay val="0"/>
      <c:spPr>
        <a:solidFill>
          <a:sysClr val="window" lastClr="FFFFFF"/>
        </a:solidFill>
        <a:ln>
          <a:solidFill>
            <a:srgbClr val="C0C0C0"/>
          </a:solidFill>
        </a:ln>
      </c:spPr>
      <c:txPr>
        <a:bodyPr/>
        <a:lstStyle/>
        <a:p>
          <a:pPr rtl="1">
            <a:defRPr sz="1470">
              <a:latin typeface="David" pitchFamily="34" charset="-79"/>
              <a:cs typeface="David" pitchFamily="34" charset="-79"/>
            </a:defRPr>
          </a:pPr>
          <a:endParaRPr lang="en-US"/>
        </a:p>
      </c:txPr>
    </c:legend>
    <c:plotVisOnly val="1"/>
    <c:dispBlanksAs val="gap"/>
    <c:showDLblsOverMax val="0"/>
  </c:chart>
  <c:spPr>
    <a:solidFill>
      <a:schemeClr val="bg1"/>
    </a:solidFill>
    <a:ln>
      <a:solidFill>
        <a:schemeClr val="tx1"/>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210565865485028E-2"/>
          <c:y val="5.4674125219272215E-2"/>
          <c:w val="0.86760114140568712"/>
          <c:h val="0.83283700788985937"/>
        </c:manualLayout>
      </c:layout>
      <c:lineChart>
        <c:grouping val="standard"/>
        <c:varyColors val="0"/>
        <c:ser>
          <c:idx val="1"/>
          <c:order val="0"/>
          <c:tx>
            <c:strRef>
              <c:f>'חלופה ב'!$B$1:$K$1</c:f>
              <c:strCache>
                <c:ptCount val="1"/>
                <c:pt idx="0">
                  <c:v>חלופה ב  - תחזית משתתפות מוחלק, תחזית אוכלוסיה למ"ס</c:v>
                </c:pt>
              </c:strCache>
            </c:strRef>
          </c:tx>
          <c:spPr>
            <a:ln w="28575">
              <a:solidFill>
                <a:srgbClr val="FFC000"/>
              </a:solidFill>
            </a:ln>
          </c:spPr>
          <c:marker>
            <c:symbol val="triangle"/>
            <c:size val="6"/>
            <c:spPr>
              <a:solidFill>
                <a:srgbClr val="FFC000"/>
              </a:solidFill>
              <a:ln>
                <a:solidFill>
                  <a:srgbClr val="FFC000"/>
                </a:solidFill>
              </a:ln>
            </c:spPr>
          </c:marker>
          <c:dPt>
            <c:idx val="0"/>
            <c:marker>
              <c:symbol val="none"/>
            </c:marker>
            <c:bubble3D val="0"/>
          </c:dPt>
          <c:dPt>
            <c:idx val="1"/>
            <c:bubble3D val="0"/>
            <c:spPr>
              <a:ln w="28575">
                <a:solidFill>
                  <a:schemeClr val="tx1"/>
                </a:solidFill>
              </a:ln>
            </c:spPr>
          </c:dPt>
          <c:cat>
            <c:numRef>
              <c:f>'חלופה א'!$A$46:$A$86</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'חלופה ב'!$F$46:$F$86</c:f>
              <c:numCache>
                <c:formatCode>0.00</c:formatCode>
                <c:ptCount val="41"/>
                <c:pt idx="0">
                  <c:v>17.677279267335379</c:v>
                </c:pt>
                <c:pt idx="1">
                  <c:v>17.713510962751737</c:v>
                </c:pt>
                <c:pt idx="2">
                  <c:v>19.845471292326565</c:v>
                </c:pt>
                <c:pt idx="3">
                  <c:v>21.284120781597686</c:v>
                </c:pt>
                <c:pt idx="4">
                  <c:v>22.810958315055643</c:v>
                </c:pt>
                <c:pt idx="5">
                  <c:v>24.429964463579928</c:v>
                </c:pt>
                <c:pt idx="6">
                  <c:v>26.145239604070689</c:v>
                </c:pt>
                <c:pt idx="7">
                  <c:v>27.961006764647845</c:v>
                </c:pt>
                <c:pt idx="8">
                  <c:v>29.881614528137888</c:v>
                </c:pt>
                <c:pt idx="9">
                  <c:v>31.911539994926908</c:v>
                </c:pt>
                <c:pt idx="10">
                  <c:v>34.055391806278969</c:v>
                </c:pt>
                <c:pt idx="11">
                  <c:v>36.31791322923862</c:v>
                </c:pt>
                <c:pt idx="12">
                  <c:v>38.703985304254601</c:v>
                </c:pt>
                <c:pt idx="13">
                  <c:v>41.21863005668164</c:v>
                </c:pt>
                <c:pt idx="14">
                  <c:v>43.867013773338314</c:v>
                </c:pt>
                <c:pt idx="15">
                  <c:v>46.654450345315375</c:v>
                </c:pt>
                <c:pt idx="16">
                  <c:v>49.586404678256258</c:v>
                </c:pt>
                <c:pt idx="17">
                  <c:v>52.66849617134401</c:v>
                </c:pt>
                <c:pt idx="18">
                  <c:v>55.906502266257149</c:v>
                </c:pt>
                <c:pt idx="19">
                  <c:v>59.306362067375346</c:v>
                </c:pt>
                <c:pt idx="20">
                  <c:v>62.874180034537325</c:v>
                </c:pt>
                <c:pt idx="21">
                  <c:v>66.616229749677132</c:v>
                </c:pt>
                <c:pt idx="22">
                  <c:v>70.538957758686365</c:v>
                </c:pt>
                <c:pt idx="23">
                  <c:v>74.648987489875168</c:v>
                </c:pt>
                <c:pt idx="24">
                  <c:v>78.953123250422863</c:v>
                </c:pt>
                <c:pt idx="25">
                  <c:v>83.458354302242398</c:v>
                </c:pt>
                <c:pt idx="26">
                  <c:v>88.171859018693297</c:v>
                </c:pt>
                <c:pt idx="27">
                  <c:v>93.101009123617956</c:v>
                </c:pt>
                <c:pt idx="28">
                  <c:v>98.253374014187571</c:v>
                </c:pt>
                <c:pt idx="29">
                  <c:v>103.63672516907674</c:v>
                </c:pt>
                <c:pt idx="30">
                  <c:v>109.25904064351037</c:v>
                </c:pt>
                <c:pt idx="31">
                  <c:v>115.12850965275173</c:v>
                </c:pt>
                <c:pt idx="32">
                  <c:v>121.25353724562548</c:v>
                </c:pt>
                <c:pt idx="33">
                  <c:v>127.64274906970108</c:v>
                </c:pt>
                <c:pt idx="34">
                  <c:v>134.30499622978553</c:v>
                </c:pt>
                <c:pt idx="35">
                  <c:v>141.24936024140135</c:v>
                </c:pt>
                <c:pt idx="36">
                  <c:v>148.48515808096121</c:v>
                </c:pt>
                <c:pt idx="37">
                  <c:v>156.02194733436897</c:v>
                </c:pt>
                <c:pt idx="38">
                  <c:v>163.869531445814</c:v>
                </c:pt>
                <c:pt idx="39">
                  <c:v>172.03796506855326</c:v>
                </c:pt>
                <c:pt idx="40">
                  <c:v>180.53755951950504</c:v>
                </c:pt>
              </c:numCache>
            </c:numRef>
          </c:val>
          <c:smooth val="0"/>
        </c:ser>
        <c:ser>
          <c:idx val="4"/>
          <c:order val="1"/>
          <c:tx>
            <c:strRef>
              <c:f>'תסריט  א'!$B$1:$K$1</c:f>
              <c:strCache>
                <c:ptCount val="1"/>
                <c:pt idx="0">
                  <c:v>תסריט א - חלופה ב * 1.06</c:v>
                </c:pt>
              </c:strCache>
            </c:strRef>
          </c:tx>
          <c:spPr>
            <a:ln w="38100">
              <a:solidFill>
                <a:schemeClr val="accent2">
                  <a:lumMod val="50000"/>
                </a:schemeClr>
              </a:solidFill>
            </a:ln>
          </c:spPr>
          <c:marker>
            <c:symbol val="none"/>
          </c:marker>
          <c:dPt>
            <c:idx val="0"/>
            <c:bubble3D val="0"/>
            <c:spPr>
              <a:ln w="38100">
                <a:noFill/>
              </a:ln>
            </c:spPr>
          </c:dPt>
          <c:dPt>
            <c:idx val="1"/>
            <c:bubble3D val="0"/>
            <c:spPr>
              <a:ln w="38100">
                <a:solidFill>
                  <a:schemeClr val="bg1"/>
                </a:solidFill>
              </a:ln>
            </c:spPr>
          </c:dPt>
          <c:cat>
            <c:numRef>
              <c:f>'חלופה א'!$A$46:$A$86</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'תסריט  א'!$F$46:$F$86</c:f>
              <c:numCache>
                <c:formatCode>0.00</c:formatCode>
                <c:ptCount val="41"/>
                <c:pt idx="0">
                  <c:v>17.677279267335379</c:v>
                </c:pt>
                <c:pt idx="1">
                  <c:v>17.713510962751737</c:v>
                </c:pt>
                <c:pt idx="2">
                  <c:v>21.036199569866167</c:v>
                </c:pt>
                <c:pt idx="3">
                  <c:v>22.561168028493555</c:v>
                </c:pt>
                <c:pt idx="4">
                  <c:v>24.179615813958982</c:v>
                </c:pt>
                <c:pt idx="5">
                  <c:v>25.895762331394724</c:v>
                </c:pt>
                <c:pt idx="6">
                  <c:v>27.713953980314937</c:v>
                </c:pt>
                <c:pt idx="7">
                  <c:v>29.638667170526727</c:v>
                </c:pt>
                <c:pt idx="8">
                  <c:v>31.674511399826162</c:v>
                </c:pt>
                <c:pt idx="9">
                  <c:v>33.826232394622529</c:v>
                </c:pt>
                <c:pt idx="10">
                  <c:v>36.098715314655728</c:v>
                </c:pt>
                <c:pt idx="11">
                  <c:v>38.496988022992952</c:v>
                </c:pt>
                <c:pt idx="12">
                  <c:v>41.026224422509863</c:v>
                </c:pt>
                <c:pt idx="13">
                  <c:v>43.691747860082536</c:v>
                </c:pt>
                <c:pt idx="14">
                  <c:v>46.499034599738607</c:v>
                </c:pt>
                <c:pt idx="15">
                  <c:v>49.453717366034304</c:v>
                </c:pt>
                <c:pt idx="16">
                  <c:v>52.561588958951653</c:v>
                </c:pt>
                <c:pt idx="17">
                  <c:v>55.828605941624666</c:v>
                </c:pt>
                <c:pt idx="18">
                  <c:v>59.260892402232578</c:v>
                </c:pt>
                <c:pt idx="19">
                  <c:v>62.864743791417858</c:v>
                </c:pt>
                <c:pt idx="20">
                  <c:v>66.646630836609546</c:v>
                </c:pt>
                <c:pt idx="21">
                  <c:v>70.613203534657742</c:v>
                </c:pt>
                <c:pt idx="22">
                  <c:v>74.771295224207577</c:v>
                </c:pt>
                <c:pt idx="23">
                  <c:v>79.127926739267664</c:v>
                </c:pt>
                <c:pt idx="24">
                  <c:v>83.690310645448264</c:v>
                </c:pt>
                <c:pt idx="25">
                  <c:v>88.465855560376966</c:v>
                </c:pt>
                <c:pt idx="26">
                  <c:v>93.462170559814908</c:v>
                </c:pt>
                <c:pt idx="27">
                  <c:v>98.687069671035047</c:v>
                </c:pt>
                <c:pt idx="28">
                  <c:v>104.14857645503885</c:v>
                </c:pt>
                <c:pt idx="29">
                  <c:v>109.85492867922133</c:v>
                </c:pt>
                <c:pt idx="30">
                  <c:v>115.814583082121</c:v>
                </c:pt>
                <c:pt idx="31">
                  <c:v>122.03622023191687</c:v>
                </c:pt>
                <c:pt idx="32">
                  <c:v>128.52874948036308</c:v>
                </c:pt>
                <c:pt idx="33">
                  <c:v>135.3013140138832</c:v>
                </c:pt>
                <c:pt idx="34">
                  <c:v>142.36329600357269</c:v>
                </c:pt>
                <c:pt idx="35">
                  <c:v>149.72432185588548</c:v>
                </c:pt>
                <c:pt idx="36">
                  <c:v>157.39426756581884</c:v>
                </c:pt>
                <c:pt idx="37">
                  <c:v>165.3832641744311</c:v>
                </c:pt>
                <c:pt idx="38">
                  <c:v>173.7017033325628</c:v>
                </c:pt>
                <c:pt idx="39">
                  <c:v>182.3602429726665</c:v>
                </c:pt>
                <c:pt idx="40">
                  <c:v>191.36981309067542</c:v>
                </c:pt>
              </c:numCache>
            </c:numRef>
          </c:val>
          <c:smooth val="0"/>
        </c:ser>
        <c:ser>
          <c:idx val="5"/>
          <c:order val="2"/>
          <c:tx>
            <c:strRef>
              <c:f>'תסריט ב'!$B$1:$K$1</c:f>
              <c:strCache>
                <c:ptCount val="1"/>
                <c:pt idx="0">
                  <c:v>תסריט ב - חלופה ב * 1.07</c:v>
                </c:pt>
              </c:strCache>
            </c:strRef>
          </c:tx>
          <c:spPr>
            <a:ln w="22225">
              <a:solidFill>
                <a:srgbClr val="FF3399"/>
              </a:solidFill>
              <a:prstDash val="sysDot"/>
            </a:ln>
          </c:spPr>
          <c:marker>
            <c:symbol val="circle"/>
            <c:size val="6"/>
            <c:spPr>
              <a:solidFill>
                <a:srgbClr val="FF3399"/>
              </a:solidFill>
            </c:spPr>
          </c:marker>
          <c:dPt>
            <c:idx val="0"/>
            <c:marker>
              <c:symbol val="none"/>
            </c:marker>
            <c:bubble3D val="0"/>
            <c:spPr>
              <a:ln w="22225">
                <a:noFill/>
                <a:prstDash val="sysDot"/>
              </a:ln>
            </c:spPr>
          </c:dPt>
          <c:dPt>
            <c:idx val="1"/>
            <c:bubble3D val="0"/>
            <c:spPr>
              <a:ln w="22225">
                <a:noFill/>
                <a:prstDash val="sysDot"/>
              </a:ln>
            </c:spPr>
          </c:dPt>
          <c:cat>
            <c:numRef>
              <c:f>'חלופה א'!$A$46:$A$86</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'תסריט ב'!$F$46:$F$86</c:f>
              <c:numCache>
                <c:formatCode>0.00</c:formatCode>
                <c:ptCount val="41"/>
                <c:pt idx="0">
                  <c:v>17.677279267335379</c:v>
                </c:pt>
                <c:pt idx="1">
                  <c:v>17.713510962751737</c:v>
                </c:pt>
                <c:pt idx="2">
                  <c:v>21.234654282789432</c:v>
                </c:pt>
                <c:pt idx="3">
                  <c:v>22.774009236309521</c:v>
                </c:pt>
                <c:pt idx="4">
                  <c:v>24.40772539710953</c:v>
                </c:pt>
                <c:pt idx="5">
                  <c:v>26.14006197603053</c:v>
                </c:pt>
                <c:pt idx="6">
                  <c:v>27.975406376355636</c:v>
                </c:pt>
                <c:pt idx="7">
                  <c:v>29.9182772381732</c:v>
                </c:pt>
                <c:pt idx="8">
                  <c:v>31.973327545107537</c:v>
                </c:pt>
                <c:pt idx="9">
                  <c:v>34.145347794571812</c:v>
                </c:pt>
                <c:pt idx="10">
                  <c:v>36.439269232718502</c:v>
                </c:pt>
                <c:pt idx="11">
                  <c:v>38.860167155285318</c:v>
                </c:pt>
                <c:pt idx="12">
                  <c:v>41.413264275552393</c:v>
                </c:pt>
                <c:pt idx="13">
                  <c:v>44.103934160649352</c:v>
                </c:pt>
                <c:pt idx="14">
                  <c:v>46.937704737472004</c:v>
                </c:pt>
                <c:pt idx="15">
                  <c:v>49.920261869487447</c:v>
                </c:pt>
                <c:pt idx="16">
                  <c:v>53.057453005734196</c:v>
                </c:pt>
                <c:pt idx="17">
                  <c:v>56.355290903338101</c:v>
                </c:pt>
                <c:pt idx="18">
                  <c:v>59.819957424895151</c:v>
                </c:pt>
                <c:pt idx="19">
                  <c:v>63.457807412091597</c:v>
                </c:pt>
                <c:pt idx="20">
                  <c:v>67.275372636954913</c:v>
                </c:pt>
                <c:pt idx="21">
                  <c:v>71.279365832154483</c:v>
                </c:pt>
                <c:pt idx="22">
                  <c:v>75.47668480179442</c:v>
                </c:pt>
                <c:pt idx="23">
                  <c:v>79.874416614166407</c:v>
                </c:pt>
                <c:pt idx="24">
                  <c:v>84.479841877952467</c:v>
                </c:pt>
                <c:pt idx="25">
                  <c:v>89.30043910339937</c:v>
                </c:pt>
                <c:pt idx="26">
                  <c:v>94.343889150001829</c:v>
                </c:pt>
                <c:pt idx="27">
                  <c:v>99.618079762271208</c:v>
                </c:pt>
                <c:pt idx="28">
                  <c:v>105.13111019518071</c:v>
                </c:pt>
                <c:pt idx="29">
                  <c:v>110.89129593091211</c:v>
                </c:pt>
                <c:pt idx="30">
                  <c:v>116.90717348855613</c:v>
                </c:pt>
                <c:pt idx="31">
                  <c:v>123.18750532844435</c:v>
                </c:pt>
                <c:pt idx="32">
                  <c:v>129.74128485281926</c:v>
                </c:pt>
                <c:pt idx="33">
                  <c:v>136.57774150458019</c:v>
                </c:pt>
                <c:pt idx="34">
                  <c:v>143.70634596587055</c:v>
                </c:pt>
                <c:pt idx="35">
                  <c:v>151.13681545829951</c:v>
                </c:pt>
                <c:pt idx="36">
                  <c:v>158.87911914662848</c:v>
                </c:pt>
                <c:pt idx="37">
                  <c:v>166.94348364777477</c:v>
                </c:pt>
                <c:pt idx="38">
                  <c:v>175.34039864702103</c:v>
                </c:pt>
                <c:pt idx="39">
                  <c:v>184.08062262335199</c:v>
                </c:pt>
                <c:pt idx="40">
                  <c:v>193.17518868587044</c:v>
                </c:pt>
              </c:numCache>
            </c:numRef>
          </c:val>
          <c:smooth val="0"/>
        </c:ser>
        <c:dLbls>
          <c:showLegendKey val="0"/>
          <c:showVal val="0"/>
          <c:showCatName val="0"/>
          <c:showSerName val="0"/>
          <c:showPercent val="0"/>
          <c:showBubbleSize val="0"/>
        </c:dLbls>
        <c:marker val="1"/>
        <c:smooth val="0"/>
        <c:axId val="108899328"/>
        <c:axId val="108905600"/>
      </c:lineChart>
      <c:catAx>
        <c:axId val="108899328"/>
        <c:scaling>
          <c:orientation val="minMax"/>
        </c:scaling>
        <c:delete val="0"/>
        <c:axPos val="b"/>
        <c:title>
          <c:tx>
            <c:rich>
              <a:bodyPr/>
              <a:lstStyle/>
              <a:p>
                <a:pPr>
                  <a:defRPr/>
                </a:pPr>
                <a:r>
                  <a:rPr lang="he-IL" sz="1600">
                    <a:latin typeface="David" pitchFamily="34" charset="-79"/>
                    <a:cs typeface="David" pitchFamily="34" charset="-79"/>
                  </a:rPr>
                  <a:t>שנים</a:t>
                </a:r>
              </a:p>
            </c:rich>
          </c:tx>
          <c:overlay val="0"/>
        </c:title>
        <c:numFmt formatCode="General" sourceLinked="1"/>
        <c:majorTickMark val="out"/>
        <c:minorTickMark val="none"/>
        <c:tickLblPos val="nextTo"/>
        <c:txPr>
          <a:bodyPr/>
          <a:lstStyle/>
          <a:p>
            <a:pPr>
              <a:defRPr sz="1800" b="0">
                <a:latin typeface="David" pitchFamily="34" charset="-79"/>
                <a:cs typeface="David" pitchFamily="34" charset="-79"/>
              </a:defRPr>
            </a:pPr>
            <a:endParaRPr lang="en-US"/>
          </a:p>
        </c:txPr>
        <c:crossAx val="108905600"/>
        <c:crosses val="autoZero"/>
        <c:auto val="1"/>
        <c:lblAlgn val="ctr"/>
        <c:lblOffset val="100"/>
        <c:tickLblSkip val="10"/>
        <c:noMultiLvlLbl val="1"/>
      </c:catAx>
      <c:valAx>
        <c:axId val="108905600"/>
        <c:scaling>
          <c:orientation val="minMax"/>
          <c:max val="200"/>
        </c:scaling>
        <c:delete val="0"/>
        <c:axPos val="l"/>
        <c:majorGridlines>
          <c:spPr>
            <a:ln>
              <a:prstDash val="lgDash"/>
            </a:ln>
          </c:spPr>
        </c:majorGridlines>
        <c:title>
          <c:tx>
            <c:rich>
              <a:bodyPr rot="-5400000" vert="horz"/>
              <a:lstStyle/>
              <a:p>
                <a:pPr>
                  <a:defRPr sz="1600">
                    <a:latin typeface="David" pitchFamily="34" charset="-79"/>
                    <a:cs typeface="David" pitchFamily="34" charset="-79"/>
                  </a:defRPr>
                </a:pPr>
                <a:r>
                  <a:rPr lang="he-IL" sz="1600">
                    <a:latin typeface="David" pitchFamily="34" charset="-79"/>
                    <a:cs typeface="David" pitchFamily="34" charset="-79"/>
                  </a:rPr>
                  <a:t>מליארדי</a:t>
                </a:r>
                <a:r>
                  <a:rPr lang="he-IL" sz="1600" baseline="0">
                    <a:latin typeface="David" pitchFamily="34" charset="-79"/>
                    <a:cs typeface="David" pitchFamily="34" charset="-79"/>
                  </a:rPr>
                  <a:t> ש"ח </a:t>
                </a:r>
                <a:endParaRPr lang="he-IL" sz="1600">
                  <a:latin typeface="David" pitchFamily="34" charset="-79"/>
                  <a:cs typeface="David" pitchFamily="34" charset="-79"/>
                </a:endParaRPr>
              </a:p>
            </c:rich>
          </c:tx>
          <c:layout>
            <c:manualLayout>
              <c:xMode val="edge"/>
              <c:yMode val="edge"/>
              <c:x val="6.7250942284470278E-3"/>
              <c:y val="0.37857437608296318"/>
            </c:manualLayout>
          </c:layout>
          <c:overlay val="0"/>
        </c:title>
        <c:numFmt formatCode="0" sourceLinked="0"/>
        <c:majorTickMark val="out"/>
        <c:minorTickMark val="none"/>
        <c:tickLblPos val="nextTo"/>
        <c:txPr>
          <a:bodyPr/>
          <a:lstStyle/>
          <a:p>
            <a:pPr>
              <a:defRPr sz="1800" b="0">
                <a:latin typeface="David" pitchFamily="34" charset="-79"/>
                <a:cs typeface="David" pitchFamily="34" charset="-79"/>
              </a:defRPr>
            </a:pPr>
            <a:endParaRPr lang="en-US"/>
          </a:p>
        </c:txPr>
        <c:crossAx val="108899328"/>
        <c:crosses val="autoZero"/>
        <c:crossBetween val="between"/>
      </c:valAx>
    </c:plotArea>
    <c:legend>
      <c:legendPos val="l"/>
      <c:layout>
        <c:manualLayout>
          <c:xMode val="edge"/>
          <c:yMode val="edge"/>
          <c:x val="0.10670664182306527"/>
          <c:y val="7.8596584076798134E-2"/>
          <c:w val="0.55376176299702251"/>
          <c:h val="0.28263316002310795"/>
        </c:manualLayout>
      </c:layout>
      <c:overlay val="0"/>
      <c:spPr>
        <a:solidFill>
          <a:sysClr val="window" lastClr="FFFFFF"/>
        </a:solidFill>
        <a:ln>
          <a:solidFill>
            <a:srgbClr val="C0C0C0"/>
          </a:solidFill>
        </a:ln>
      </c:spPr>
      <c:txPr>
        <a:bodyPr/>
        <a:lstStyle/>
        <a:p>
          <a:pPr rtl="1">
            <a:defRPr sz="1470">
              <a:latin typeface="David" pitchFamily="34" charset="-79"/>
              <a:cs typeface="David" pitchFamily="34" charset="-79"/>
            </a:defRPr>
          </a:pPr>
          <a:endParaRPr lang="en-US"/>
        </a:p>
      </c:txPr>
    </c:legend>
    <c:plotVisOnly val="1"/>
    <c:dispBlanksAs val="gap"/>
    <c:showDLblsOverMax val="0"/>
  </c:chart>
  <c:spPr>
    <a:solidFill>
      <a:schemeClr val="bg1"/>
    </a:solidFill>
    <a:ln>
      <a:solidFill>
        <a:schemeClr val="tx1"/>
      </a:solid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0.12902</cdr:x>
      <cdr:y>0.94869</cdr:y>
    </cdr:from>
    <cdr:to>
      <cdr:x>0.97919</cdr:x>
      <cdr:y>0.99793</cdr:y>
    </cdr:to>
    <cdr:sp macro="" textlink="">
      <cdr:nvSpPr>
        <cdr:cNvPr id="2" name="TextBox 1"/>
        <cdr:cNvSpPr txBox="1"/>
      </cdr:nvSpPr>
      <cdr:spPr>
        <a:xfrm xmlns:a="http://schemas.openxmlformats.org/drawingml/2006/main">
          <a:off x="1198580" y="5751755"/>
          <a:ext cx="7897906" cy="298564"/>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r"/>
          <a:r>
            <a:rPr lang="he-IL" sz="1200">
              <a:latin typeface="David" panose="020E0502060401010101" pitchFamily="34" charset="-79"/>
              <a:cs typeface="David" panose="020E0502060401010101" pitchFamily="34" charset="-79"/>
            </a:rPr>
            <a:t>1) </a:t>
          </a:r>
          <a:r>
            <a:rPr lang="he-IL" sz="1200">
              <a:effectLst/>
              <a:latin typeface="David" panose="020E0502060401010101" pitchFamily="34" charset="-79"/>
              <a:ea typeface="+mn-ea"/>
              <a:cs typeface="David" panose="020E0502060401010101" pitchFamily="34" charset="-79"/>
            </a:rPr>
            <a:t>הערה: </a:t>
          </a:r>
          <a:r>
            <a:rPr lang="he-IL" sz="1200">
              <a:latin typeface="David" panose="020E0502060401010101" pitchFamily="34" charset="-79"/>
              <a:cs typeface="David" panose="020E0502060401010101" pitchFamily="34" charset="-79"/>
            </a:rPr>
            <a:t>הנקודה האדומה מתייחסת לגילאי 64-25, בעוד שהתרשים כולו מתייחס לגילאי 15</a:t>
          </a:r>
          <a:r>
            <a:rPr lang="he-IL" sz="1200" baseline="0">
              <a:latin typeface="David" panose="020E0502060401010101" pitchFamily="34" charset="-79"/>
              <a:cs typeface="David" panose="020E0502060401010101" pitchFamily="34" charset="-79"/>
            </a:rPr>
            <a:t> ומעלה. </a:t>
          </a:r>
          <a:endParaRPr lang="he-IL" sz="1200">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0.12821</cdr:x>
      <cdr:y>0.2774</cdr:y>
    </cdr:from>
    <cdr:to>
      <cdr:x>0.14954</cdr:x>
      <cdr:y>0.31385</cdr:y>
    </cdr:to>
    <cdr:sp macro="" textlink="">
      <cdr:nvSpPr>
        <cdr:cNvPr id="3" name="TextBox 2"/>
        <cdr:cNvSpPr txBox="1"/>
      </cdr:nvSpPr>
      <cdr:spPr>
        <a:xfrm xmlns:a="http://schemas.openxmlformats.org/drawingml/2006/main">
          <a:off x="1080120" y="1440160"/>
          <a:ext cx="179704" cy="189237"/>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he-IL" sz="800" dirty="0">
              <a:latin typeface="David" panose="020E0502060401010101" pitchFamily="34" charset="-79"/>
              <a:cs typeface="David" panose="020E0502060401010101" pitchFamily="34" charset="-79"/>
            </a:rPr>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7708943-3F27-483F-9EF6-C501A96A4A74}" type="datetimeFigureOut">
              <a:rPr lang="he-IL" smtClean="0"/>
              <a:pPr/>
              <a:t>כ"ז/חשון/תשע"ד</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328F7F4-3ED0-4272-BD19-6BB7C30A6C00}" type="slidenum">
              <a:rPr lang="he-IL" smtClean="0"/>
              <a:pPr/>
              <a:t>‹#›</a:t>
            </a:fld>
            <a:endParaRPr lang="he-IL"/>
          </a:p>
        </p:txBody>
      </p:sp>
    </p:spTree>
    <p:extLst>
      <p:ext uri="{BB962C8B-B14F-4D97-AF65-F5344CB8AC3E}">
        <p14:creationId xmlns:p14="http://schemas.microsoft.com/office/powerpoint/2010/main" val="2302171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מציין מיקום של תמונת שקופית 1"/>
          <p:cNvSpPr>
            <a:spLocks noGrp="1" noRot="1" noChangeAspect="1" noTextEdit="1"/>
          </p:cNvSpPr>
          <p:nvPr>
            <p:ph type="sldImg"/>
          </p:nvPr>
        </p:nvSpPr>
        <p:spPr>
          <a:ln/>
        </p:spPr>
      </p:sp>
      <p:sp>
        <p:nvSpPr>
          <p:cNvPr id="31747" name="מציין מיקום של הערות 2"/>
          <p:cNvSpPr>
            <a:spLocks noGrp="1"/>
          </p:cNvSpPr>
          <p:nvPr>
            <p:ph type="body" idx="1"/>
          </p:nvPr>
        </p:nvSpPr>
        <p:spPr>
          <a:noFill/>
        </p:spPr>
        <p:txBody>
          <a:bodyPr/>
          <a:lstStyle/>
          <a:p>
            <a:r>
              <a:rPr lang="he-IL" altLang="he-IL" smtClean="0"/>
              <a:t>השכר של עובד ערבי נמוך משל עובד יהודי.</a:t>
            </a:r>
          </a:p>
          <a:p>
            <a:r>
              <a:rPr lang="he-IL" altLang="he-IL" smtClean="0"/>
              <a:t>השכר של אישה ערבייה נמוך משל הגבר הערבי (ממצא שכיח בהסתכלות מגדרית), ואולם במקרה זה הדבר נובע משעות עבודה מועטות יותר בקרב הנשים. השכר לשעת עבודה של אישה ערבייה גבוה משל הגבר הערבי. תוצאה של סוג העבודות בהן משתלבות הנשים הערביות וההטיה הסלקטיבית של אלו שבוחרות לצאת לעבוד (נשים בעלות רמת ההשכלה גבוהה בהשוואה לרמת ההשכלה הממוצעת של הגברים הערבים המועסקים...)</a:t>
            </a:r>
          </a:p>
        </p:txBody>
      </p:sp>
      <p:sp>
        <p:nvSpPr>
          <p:cNvPr id="31748" name="מציין מיקום של מספר שקופית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7FBF28BD-87CF-44F0-B920-5DB176E1A6BF}" type="slidenum">
              <a:rPr lang="he-IL" altLang="he-IL" smtClean="0"/>
              <a:pPr eaLnBrk="1" hangingPunct="1">
                <a:spcBef>
                  <a:spcPct val="0"/>
                </a:spcBef>
              </a:pPr>
              <a:t>15</a:t>
            </a:fld>
            <a:endParaRPr lang="en-US" altLang="he-I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תמונת שקופית 1"/>
          <p:cNvSpPr>
            <a:spLocks noGrp="1" noRot="1" noChangeAspect="1" noTextEdit="1"/>
          </p:cNvSpPr>
          <p:nvPr>
            <p:ph type="sldImg"/>
          </p:nvPr>
        </p:nvSpPr>
        <p:spPr>
          <a:ln/>
        </p:spPr>
      </p:sp>
      <p:sp>
        <p:nvSpPr>
          <p:cNvPr id="32771" name="מציין מיקום של הערות 2"/>
          <p:cNvSpPr>
            <a:spLocks noGrp="1"/>
          </p:cNvSpPr>
          <p:nvPr>
            <p:ph type="body" idx="1"/>
          </p:nvPr>
        </p:nvSpPr>
        <p:spPr>
          <a:noFill/>
        </p:spPr>
        <p:txBody>
          <a:bodyPr/>
          <a:lstStyle/>
          <a:p>
            <a:r>
              <a:rPr lang="he-IL" altLang="he-IL" smtClean="0">
                <a:cs typeface="David" pitchFamily="34" charset="-79"/>
              </a:rPr>
              <a:t>לאחר הצגת הבעיות העיקריות של הגברים ושל הנשים, בשני השקפים האחרונים, כדאי גם להזכיר ש -</a:t>
            </a:r>
          </a:p>
          <a:p>
            <a:r>
              <a:rPr lang="he-IL" altLang="he-IL" smtClean="0">
                <a:cs typeface="David" pitchFamily="34" charset="-79"/>
              </a:rPr>
              <a:t>בנוסף לאמור לעיל יש סימנים רבים לקיומה של אפליית הערבים בשוק העבודה הן בתחום השכר והן בתחום התעסוקה</a:t>
            </a:r>
            <a:endParaRPr lang="he-IL" altLang="he-IL" smtClean="0"/>
          </a:p>
        </p:txBody>
      </p:sp>
      <p:sp>
        <p:nvSpPr>
          <p:cNvPr id="32772" name="מציין מיקום של מספר שקופית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1BE402F4-4CE4-4470-A0B1-38E0802CA0E3}" type="slidenum">
              <a:rPr lang="he-IL" altLang="he-IL" smtClean="0"/>
              <a:pPr eaLnBrk="1" hangingPunct="1">
                <a:spcBef>
                  <a:spcPct val="0"/>
                </a:spcBef>
              </a:pPr>
              <a:t>18</a:t>
            </a:fld>
            <a:endParaRPr lang="en-US" altLang="he-I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BDCC9671-3697-4437-A353-56298C05863A}" type="datetimeFigureOut">
              <a:rPr lang="he-IL" smtClean="0"/>
              <a:pPr/>
              <a:t>כ"ז/חשון/תשע"ד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CD93FE3-E532-4BDC-AF8D-28A8B9770E19}" type="slidenum">
              <a:rPr lang="he-IL" smtClean="0"/>
              <a:pPr/>
              <a:t>‹#›</a:t>
            </a:fld>
            <a:endParaRPr lang="he-IL"/>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BDCC9671-3697-4437-A353-56298C05863A}" type="datetimeFigureOut">
              <a:rPr lang="he-IL" smtClean="0"/>
              <a:pPr/>
              <a:t>כ"ז/חשון/תשע"ד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CD93FE3-E532-4BDC-AF8D-28A8B9770E19}"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BDCC9671-3697-4437-A353-56298C05863A}" type="datetimeFigureOut">
              <a:rPr lang="he-IL" smtClean="0"/>
              <a:pPr/>
              <a:t>כ"ז/חשון/תשע"ד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CD93FE3-E532-4BDC-AF8D-28A8B9770E19}" type="slidenum">
              <a:rPr lang="he-IL" smtClean="0"/>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457200" y="457200"/>
            <a:ext cx="8229600" cy="5410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he-IL"/>
          </a:p>
        </p:txBody>
      </p:sp>
      <p:sp>
        <p:nvSpPr>
          <p:cNvPr id="4" name="Rectangle 3"/>
          <p:cNvSpPr>
            <a:spLocks noGrp="1" noChangeArrowheads="1"/>
          </p:cNvSpPr>
          <p:nvPr>
            <p:ph type="sldNum" sz="quarter" idx="11"/>
          </p:nvPr>
        </p:nvSpPr>
        <p:spPr>
          <a:ln/>
        </p:spPr>
        <p:txBody>
          <a:bodyPr/>
          <a:lstStyle>
            <a:lvl1pPr>
              <a:defRPr/>
            </a:lvl1pPr>
          </a:lstStyle>
          <a:p>
            <a:pPr>
              <a:defRPr/>
            </a:pPr>
            <a:fld id="{03D2117D-3C84-4DBC-A45A-E57BBC5E3E62}" type="slidenum">
              <a:rPr lang="he-IL" altLang="he-IL"/>
              <a:pPr>
                <a:defRPr/>
              </a:pPr>
              <a:t>‹#›</a:t>
            </a:fld>
            <a:endParaRPr lang="en-US" altLang="he-IL"/>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he-IL"/>
          </a:p>
        </p:txBody>
      </p:sp>
    </p:spTree>
    <p:extLst>
      <p:ext uri="{BB962C8B-B14F-4D97-AF65-F5344CB8AC3E}">
        <p14:creationId xmlns:p14="http://schemas.microsoft.com/office/powerpoint/2010/main" val="324509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BDCC9671-3697-4437-A353-56298C05863A}" type="datetimeFigureOut">
              <a:rPr lang="he-IL" smtClean="0"/>
              <a:pPr/>
              <a:t>כ"ז/חשון/תשע"ד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CD93FE3-E532-4BDC-AF8D-28A8B9770E19}"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DCC9671-3697-4437-A353-56298C05863A}" type="datetimeFigureOut">
              <a:rPr lang="he-IL" smtClean="0"/>
              <a:pPr/>
              <a:t>כ"ז/חשון/תשע"ד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CD93FE3-E532-4BDC-AF8D-28A8B9770E19}" type="slidenum">
              <a:rPr lang="he-IL" smtClean="0"/>
              <a:pPr/>
              <a:t>‹#›</a:t>
            </a:fld>
            <a:endParaRPr lang="he-IL"/>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Date Placeholder 4"/>
          <p:cNvSpPr>
            <a:spLocks noGrp="1"/>
          </p:cNvSpPr>
          <p:nvPr>
            <p:ph type="dt" sz="half" idx="10"/>
          </p:nvPr>
        </p:nvSpPr>
        <p:spPr/>
        <p:txBody>
          <a:bodyPr/>
          <a:lstStyle/>
          <a:p>
            <a:fld id="{BDCC9671-3697-4437-A353-56298C05863A}" type="datetimeFigureOut">
              <a:rPr lang="he-IL" smtClean="0"/>
              <a:pPr/>
              <a:t>כ"ז/חשון/תשע"ד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CD93FE3-E532-4BDC-AF8D-28A8B9770E19}"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Date Placeholder 6"/>
          <p:cNvSpPr>
            <a:spLocks noGrp="1"/>
          </p:cNvSpPr>
          <p:nvPr>
            <p:ph type="dt" sz="half" idx="10"/>
          </p:nvPr>
        </p:nvSpPr>
        <p:spPr/>
        <p:txBody>
          <a:bodyPr/>
          <a:lstStyle/>
          <a:p>
            <a:fld id="{BDCC9671-3697-4437-A353-56298C05863A}" type="datetimeFigureOut">
              <a:rPr lang="he-IL" smtClean="0"/>
              <a:pPr/>
              <a:t>כ"ז/חשון/תשע"ד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4CD93FE3-E532-4BDC-AF8D-28A8B9770E19}" type="slidenum">
              <a:rPr lang="he-IL" smtClean="0"/>
              <a:pPr/>
              <a:t>‹#›</a:t>
            </a:fld>
            <a:endParaRPr lang="he-IL"/>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DCC9671-3697-4437-A353-56298C05863A}" type="datetimeFigureOut">
              <a:rPr lang="he-IL" smtClean="0"/>
              <a:pPr/>
              <a:t>כ"ז/חשון/תשע"ד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4CD93FE3-E532-4BDC-AF8D-28A8B9770E19}"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C9671-3697-4437-A353-56298C05863A}" type="datetimeFigureOut">
              <a:rPr lang="he-IL" smtClean="0"/>
              <a:pPr/>
              <a:t>כ"ז/חשון/תשע"ד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4CD93FE3-E532-4BDC-AF8D-28A8B9770E19}"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he-IL" smtClean="0"/>
              <a:t>לחץ כדי לערוך סגנון כותרת של תבנית בסיס</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DCC9671-3697-4437-A353-56298C05863A}" type="datetimeFigureOut">
              <a:rPr lang="he-IL" smtClean="0"/>
              <a:pPr/>
              <a:t>כ"ז/חשון/תשע"ד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CD93FE3-E532-4BDC-AF8D-28A8B9770E19}" type="slidenum">
              <a:rPr lang="he-IL" smtClean="0"/>
              <a:pPr/>
              <a:t>‹#›</a:t>
            </a:fld>
            <a:endParaRPr lang="he-IL"/>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he-IL" smtClean="0"/>
              <a:t>לחץ כדי לערוך סגנון כותרת של תבנית בסיס</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DCC9671-3697-4437-A353-56298C05863A}" type="datetimeFigureOut">
              <a:rPr lang="he-IL" smtClean="0"/>
              <a:pPr/>
              <a:t>כ"ז/חשון/תשע"ד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CD93FE3-E532-4BDC-AF8D-28A8B9770E19}"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DCC9671-3697-4437-A353-56298C05863A}" type="datetimeFigureOut">
              <a:rPr lang="he-IL" smtClean="0"/>
              <a:pPr/>
              <a:t>כ"ז/חשון/תשע"ד</a:t>
            </a:fld>
            <a:endParaRPr lang="he-IL"/>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he-IL"/>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CD93FE3-E532-4BDC-AF8D-28A8B9770E19}" type="slidenum">
              <a:rPr lang="he-IL" smtClean="0"/>
              <a:pPr/>
              <a:t>‹#›</a:t>
            </a:fld>
            <a:endParaRPr lang="he-IL"/>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899592" y="980728"/>
            <a:ext cx="7543800" cy="1524000"/>
          </a:xfrm>
        </p:spPr>
        <p:txBody>
          <a:bodyPr>
            <a:normAutofit fontScale="90000"/>
          </a:bodyPr>
          <a:lstStyle/>
          <a:p>
            <a:pPr algn="ctr"/>
            <a:r>
              <a:rPr lang="he-IL" b="1" dirty="0" smtClean="0">
                <a:solidFill>
                  <a:schemeClr val="bg1"/>
                </a:solidFill>
                <a:latin typeface="David" pitchFamily="34" charset="-79"/>
                <a:cs typeface="David" pitchFamily="34" charset="-79"/>
              </a:rPr>
              <a:t>שוק העבודה של ערביי ישראל</a:t>
            </a:r>
            <a:endParaRPr lang="he-IL" b="1" dirty="0">
              <a:solidFill>
                <a:schemeClr val="bg1"/>
              </a:solidFill>
              <a:latin typeface="David" pitchFamily="34" charset="-79"/>
              <a:cs typeface="David" pitchFamily="34" charset="-79"/>
            </a:endParaRPr>
          </a:p>
        </p:txBody>
      </p:sp>
      <p:sp>
        <p:nvSpPr>
          <p:cNvPr id="3" name="כותרת משנה 2"/>
          <p:cNvSpPr>
            <a:spLocks noGrp="1"/>
          </p:cNvSpPr>
          <p:nvPr>
            <p:ph type="subTitle" idx="1"/>
          </p:nvPr>
        </p:nvSpPr>
        <p:spPr>
          <a:xfrm>
            <a:off x="683568" y="3797796"/>
            <a:ext cx="6858000" cy="990600"/>
          </a:xfrm>
        </p:spPr>
        <p:txBody>
          <a:bodyPr/>
          <a:lstStyle/>
          <a:p>
            <a:r>
              <a:rPr lang="he-IL" dirty="0" smtClean="0">
                <a:latin typeface="David" pitchFamily="34" charset="-79"/>
                <a:cs typeface="David" pitchFamily="34" charset="-79"/>
              </a:rPr>
              <a:t>ערן ישיב     ניצה (קלינר) קסיר</a:t>
            </a:r>
            <a:endParaRPr lang="he-IL" dirty="0">
              <a:latin typeface="David" pitchFamily="34" charset="-79"/>
              <a:cs typeface="David" pitchFamily="34" charset="-79"/>
            </a:endParaRPr>
          </a:p>
        </p:txBody>
      </p:sp>
      <p:sp>
        <p:nvSpPr>
          <p:cNvPr id="5" name="Text Placeholder 4"/>
          <p:cNvSpPr>
            <a:spLocks noGrp="1"/>
          </p:cNvSpPr>
          <p:nvPr>
            <p:ph type="body" sz="half" idx="4294967295"/>
          </p:nvPr>
        </p:nvSpPr>
        <p:spPr>
          <a:xfrm>
            <a:off x="323528" y="4797152"/>
            <a:ext cx="8064896" cy="2179712"/>
          </a:xfrm>
        </p:spPr>
        <p:txBody>
          <a:bodyPr>
            <a:normAutofit/>
          </a:bodyPr>
          <a:lstStyle/>
          <a:p>
            <a:pPr marL="0" indent="0">
              <a:buNone/>
            </a:pPr>
            <a:r>
              <a:rPr lang="he-IL" b="1" dirty="0" smtClean="0">
                <a:solidFill>
                  <a:schemeClr val="tx1"/>
                </a:solidFill>
                <a:latin typeface="David" panose="020E0502060401010101" pitchFamily="34" charset="-79"/>
                <a:cs typeface="David" panose="020E0502060401010101" pitchFamily="34" charset="-79"/>
              </a:rPr>
              <a:t>ועידת ראש הממשלה, 29 אוקטובר 2013, אוניברסיטת תל אביב</a:t>
            </a:r>
            <a:endParaRPr lang="en-US" b="1" dirty="0">
              <a:solidFill>
                <a:schemeClr val="tx1"/>
              </a:solidFill>
              <a:latin typeface="David" panose="020E0502060401010101" pitchFamily="34" charset="-79"/>
              <a:cs typeface="David" panose="020E0502060401010101" pitchFamily="34" charset="-79"/>
            </a:endParaRPr>
          </a:p>
        </p:txBody>
      </p:sp>
      <p:sp>
        <p:nvSpPr>
          <p:cNvPr id="4" name="TextBox 3"/>
          <p:cNvSpPr txBox="1"/>
          <p:nvPr/>
        </p:nvSpPr>
        <p:spPr>
          <a:xfrm>
            <a:off x="1223628" y="4293096"/>
            <a:ext cx="4104456" cy="369332"/>
          </a:xfrm>
          <a:prstGeom prst="rect">
            <a:avLst/>
          </a:prstGeom>
          <a:noFill/>
        </p:spPr>
        <p:txBody>
          <a:bodyPr wrap="square" rtlCol="1">
            <a:spAutoFit/>
          </a:bodyPr>
          <a:lstStyle/>
          <a:p>
            <a:r>
              <a:rPr lang="he-IL" dirty="0" smtClean="0">
                <a:latin typeface="David" panose="020E0502060401010101" pitchFamily="34" charset="-79"/>
                <a:cs typeface="David" panose="020E0502060401010101" pitchFamily="34" charset="-79"/>
              </a:rPr>
              <a:t>אוניברסיטת תל אביב         בנק ישראל</a:t>
            </a:r>
            <a:endParaRPr lang="he-IL" dirty="0">
              <a:latin typeface="David" panose="020E0502060401010101" pitchFamily="34" charset="-79"/>
              <a:cs typeface="David" panose="020E0502060401010101" pitchFamily="34" charset="-79"/>
            </a:endParaRPr>
          </a:p>
        </p:txBody>
      </p:sp>
      <p:cxnSp>
        <p:nvCxnSpPr>
          <p:cNvPr id="6" name="מחבר ישר 5"/>
          <p:cNvCxnSpPr/>
          <p:nvPr/>
        </p:nvCxnSpPr>
        <p:spPr>
          <a:xfrm>
            <a:off x="3275856" y="4005064"/>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003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9490"/>
            <a:ext cx="7560840" cy="707886"/>
          </a:xfrm>
          <a:prstGeom prst="rect">
            <a:avLst/>
          </a:prstGeom>
          <a:noFill/>
        </p:spPr>
        <p:txBody>
          <a:bodyPr wrap="square" rtlCol="1">
            <a:spAutoFit/>
          </a:bodyPr>
          <a:lstStyle/>
          <a:p>
            <a:pPr algn="ctr"/>
            <a:r>
              <a:rPr lang="he-IL" sz="2200" b="1" dirty="0" smtClean="0">
                <a:solidFill>
                  <a:schemeClr val="bg1"/>
                </a:solidFill>
                <a:latin typeface="David" pitchFamily="34" charset="-79"/>
                <a:cs typeface="David" pitchFamily="34" charset="-79"/>
              </a:rPr>
              <a:t>שיעור </a:t>
            </a:r>
            <a:r>
              <a:rPr lang="he-IL" sz="2200" b="1" dirty="0">
                <a:solidFill>
                  <a:schemeClr val="bg1"/>
                </a:solidFill>
                <a:latin typeface="David" pitchFamily="34" charset="-79"/>
                <a:cs typeface="David" pitchFamily="34" charset="-79"/>
              </a:rPr>
              <a:t>השתתפות על פני זמן, 2011-1970, נשים</a:t>
            </a:r>
            <a:endParaRPr lang="en-US" sz="2200" b="1" dirty="0">
              <a:solidFill>
                <a:schemeClr val="bg1"/>
              </a:solidFill>
              <a:latin typeface="David" pitchFamily="34" charset="-79"/>
              <a:cs typeface="David" pitchFamily="34" charset="-79"/>
            </a:endParaRPr>
          </a:p>
          <a:p>
            <a:endParaRPr lang="he-IL" dirty="0"/>
          </a:p>
        </p:txBody>
      </p:sp>
      <p:sp>
        <p:nvSpPr>
          <p:cNvPr id="10" name="TextBox 9"/>
          <p:cNvSpPr txBox="1"/>
          <p:nvPr/>
        </p:nvSpPr>
        <p:spPr>
          <a:xfrm>
            <a:off x="1449872" y="6165304"/>
            <a:ext cx="6984776" cy="584775"/>
          </a:xfrm>
          <a:prstGeom prst="rect">
            <a:avLst/>
          </a:prstGeom>
          <a:noFill/>
        </p:spPr>
        <p:txBody>
          <a:bodyPr wrap="square" rtlCol="1">
            <a:spAutoFit/>
          </a:bodyPr>
          <a:lstStyle/>
          <a:p>
            <a:r>
              <a:rPr lang="he-IL" sz="1400" dirty="0" smtClean="0">
                <a:effectLst/>
                <a:latin typeface="David" pitchFamily="34" charset="-79"/>
                <a:cs typeface="David" pitchFamily="34" charset="-79"/>
              </a:rPr>
              <a:t>המקור: סקרי כוח אדם של הלשכה המרכזית לסטטיסטיקה ועיבודי המחברים.</a:t>
            </a:r>
            <a:endParaRPr lang="en-US" sz="1400" dirty="0">
              <a:latin typeface="David" pitchFamily="34" charset="-79"/>
              <a:ea typeface="Times New Roman"/>
              <a:cs typeface="David" pitchFamily="34" charset="-79"/>
            </a:endParaRPr>
          </a:p>
          <a:p>
            <a:endParaRPr lang="he-IL" dirty="0"/>
          </a:p>
        </p:txBody>
      </p:sp>
      <p:graphicFrame>
        <p:nvGraphicFramePr>
          <p:cNvPr id="6" name="תרשים 5"/>
          <p:cNvGraphicFramePr>
            <a:graphicFrameLocks noGrp="1"/>
          </p:cNvGraphicFramePr>
          <p:nvPr>
            <p:extLst>
              <p:ext uri="{D42A27DB-BD31-4B8C-83A1-F6EECF244321}">
                <p14:modId xmlns:p14="http://schemas.microsoft.com/office/powerpoint/2010/main" val="4289518435"/>
              </p:ext>
            </p:extLst>
          </p:nvPr>
        </p:nvGraphicFramePr>
        <p:xfrm>
          <a:off x="150041" y="690949"/>
          <a:ext cx="8771910" cy="5186323"/>
        </p:xfrm>
        <a:graphic>
          <a:graphicData uri="http://schemas.openxmlformats.org/drawingml/2006/chart">
            <c:chart xmlns:c="http://schemas.openxmlformats.org/drawingml/2006/chart" xmlns:r="http://schemas.openxmlformats.org/officeDocument/2006/relationships" r:id="rId2"/>
          </a:graphicData>
        </a:graphic>
      </p:graphicFrame>
      <p:sp>
        <p:nvSpPr>
          <p:cNvPr id="7" name="מלבן 6"/>
          <p:cNvSpPr/>
          <p:nvPr/>
        </p:nvSpPr>
        <p:spPr>
          <a:xfrm>
            <a:off x="755576" y="6469753"/>
            <a:ext cx="7740352" cy="261610"/>
          </a:xfrm>
          <a:prstGeom prst="rect">
            <a:avLst/>
          </a:prstGeom>
        </p:spPr>
        <p:txBody>
          <a:bodyPr wrap="square">
            <a:spAutoFit/>
          </a:bodyPr>
          <a:lstStyle/>
          <a:p>
            <a:r>
              <a:rPr lang="he-IL" altLang="he-IL" sz="1100" dirty="0">
                <a:latin typeface="Calibri" pitchFamily="34" charset="0"/>
                <a:cs typeface="David" pitchFamily="34" charset="-79"/>
              </a:rPr>
              <a:t>הערה: החל משנת 2012 שונתה שיטת המדידה של הלמ"ס בסקר כוח אדם, ולכן לא ניתן להשוות לנתונים קודמים. </a:t>
            </a:r>
            <a:endParaRPr lang="he-IL" sz="1100" dirty="0"/>
          </a:p>
        </p:txBody>
      </p:sp>
    </p:spTree>
    <p:extLst>
      <p:ext uri="{BB962C8B-B14F-4D97-AF65-F5344CB8AC3E}">
        <p14:creationId xmlns:p14="http://schemas.microsoft.com/office/powerpoint/2010/main" val="230464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9490"/>
            <a:ext cx="7560840" cy="369332"/>
          </a:xfrm>
          <a:prstGeom prst="rect">
            <a:avLst/>
          </a:prstGeom>
          <a:noFill/>
        </p:spPr>
        <p:txBody>
          <a:bodyPr wrap="square" rtlCol="1">
            <a:spAutoFit/>
          </a:bodyPr>
          <a:lstStyle/>
          <a:p>
            <a:pPr algn="ctr"/>
            <a:r>
              <a:rPr lang="he-IL" b="1" dirty="0">
                <a:solidFill>
                  <a:schemeClr val="bg1"/>
                </a:solidFill>
                <a:latin typeface="David" pitchFamily="34" charset="-79"/>
                <a:cs typeface="David" pitchFamily="34" charset="-79"/>
              </a:rPr>
              <a:t>שיעור ההשתתפות של נשים ערביות ישראליות ושל נשים במדינות המערב, 2010</a:t>
            </a:r>
            <a:endParaRPr lang="he-IL" dirty="0">
              <a:solidFill>
                <a:schemeClr val="bg1"/>
              </a:solidFill>
              <a:latin typeface="David" pitchFamily="34" charset="-79"/>
              <a:cs typeface="David" pitchFamily="34" charset="-79"/>
            </a:endParaRPr>
          </a:p>
        </p:txBody>
      </p:sp>
      <p:sp>
        <p:nvSpPr>
          <p:cNvPr id="10" name="TextBox 9"/>
          <p:cNvSpPr txBox="1"/>
          <p:nvPr/>
        </p:nvSpPr>
        <p:spPr>
          <a:xfrm>
            <a:off x="1331640" y="6165304"/>
            <a:ext cx="6984776" cy="584775"/>
          </a:xfrm>
          <a:prstGeom prst="rect">
            <a:avLst/>
          </a:prstGeom>
          <a:noFill/>
        </p:spPr>
        <p:txBody>
          <a:bodyPr wrap="square" rtlCol="1">
            <a:spAutoFit/>
          </a:bodyPr>
          <a:lstStyle/>
          <a:p>
            <a:r>
              <a:rPr lang="he-IL" sz="1400" dirty="0" smtClean="0">
                <a:effectLst/>
                <a:latin typeface="David" pitchFamily="34" charset="-79"/>
                <a:cs typeface="David" pitchFamily="34" charset="-79"/>
              </a:rPr>
              <a:t>המקור: סקרי כוח אדם של הלשכה המרכזית לסטטיסטיקה ועיבודי המחברים.</a:t>
            </a:r>
            <a:endParaRPr lang="en-US" sz="1400" dirty="0">
              <a:latin typeface="David" pitchFamily="34" charset="-79"/>
              <a:ea typeface="Times New Roman"/>
              <a:cs typeface="David" pitchFamily="34" charset="-79"/>
            </a:endParaRPr>
          </a:p>
          <a:p>
            <a:endParaRPr lang="he-I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836712"/>
            <a:ext cx="8280920" cy="5050803"/>
          </a:xfrm>
          <a:prstGeom prst="rect">
            <a:avLst/>
          </a:prstGeom>
          <a:solidFill>
            <a:sysClr val="window" lastClr="FFFFFF"/>
          </a:solidFill>
          <a:ln>
            <a:noFill/>
          </a:ln>
          <a:effectLst/>
          <a:extLst/>
        </p:spPr>
      </p:pic>
    </p:spTree>
    <p:extLst>
      <p:ext uri="{BB962C8B-B14F-4D97-AF65-F5344CB8AC3E}">
        <p14:creationId xmlns:p14="http://schemas.microsoft.com/office/powerpoint/2010/main" val="3710615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27095"/>
            <a:ext cx="7848872" cy="361637"/>
          </a:xfrm>
          <a:prstGeom prst="rect">
            <a:avLst/>
          </a:prstGeom>
          <a:noFill/>
        </p:spPr>
        <p:txBody>
          <a:bodyPr wrap="square" rtlCol="1">
            <a:spAutoFit/>
          </a:bodyPr>
          <a:lstStyle/>
          <a:p>
            <a:pPr algn="ctr"/>
            <a:r>
              <a:rPr lang="he-IL" sz="1750" b="1" dirty="0">
                <a:solidFill>
                  <a:schemeClr val="bg1"/>
                </a:solidFill>
                <a:latin typeface="David" pitchFamily="34" charset="-79"/>
                <a:cs typeface="David" pitchFamily="34" charset="-79"/>
              </a:rPr>
              <a:t>שיעור ההשתתפות של נשים ערביות ישראליות ושל נשים במדינות ערביות ומוסלמיות, 2010 </a:t>
            </a:r>
            <a:endParaRPr lang="he-IL" sz="1750" dirty="0">
              <a:solidFill>
                <a:schemeClr val="bg1"/>
              </a:solidFill>
              <a:latin typeface="David" pitchFamily="34" charset="-79"/>
              <a:cs typeface="David" pitchFamily="34" charset="-79"/>
            </a:endParaRPr>
          </a:p>
        </p:txBody>
      </p:sp>
      <p:sp>
        <p:nvSpPr>
          <p:cNvPr id="10" name="TextBox 9"/>
          <p:cNvSpPr txBox="1"/>
          <p:nvPr/>
        </p:nvSpPr>
        <p:spPr>
          <a:xfrm>
            <a:off x="1331640" y="6165304"/>
            <a:ext cx="6984776" cy="584775"/>
          </a:xfrm>
          <a:prstGeom prst="rect">
            <a:avLst/>
          </a:prstGeom>
          <a:noFill/>
        </p:spPr>
        <p:txBody>
          <a:bodyPr wrap="square" rtlCol="1">
            <a:spAutoFit/>
          </a:bodyPr>
          <a:lstStyle/>
          <a:p>
            <a:r>
              <a:rPr lang="he-IL" sz="1400" dirty="0" smtClean="0">
                <a:effectLst/>
                <a:latin typeface="David" pitchFamily="34" charset="-79"/>
                <a:cs typeface="David" pitchFamily="34" charset="-79"/>
              </a:rPr>
              <a:t>המקור: סקרי כוח אדם של הלשכה המרכזית לסטטיסטיקה ועיבודי המחברים.</a:t>
            </a:r>
            <a:endParaRPr lang="en-US" sz="1400" dirty="0">
              <a:latin typeface="David" pitchFamily="34" charset="-79"/>
              <a:ea typeface="Times New Roman"/>
              <a:cs typeface="David" pitchFamily="34" charset="-79"/>
            </a:endParaRPr>
          </a:p>
          <a:p>
            <a:endParaRPr lang="he-IL" dirty="0"/>
          </a:p>
        </p:txBody>
      </p:sp>
      <p:pic>
        <p:nvPicPr>
          <p:cNvPr id="205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590" y="764704"/>
            <a:ext cx="8626811" cy="5258147"/>
          </a:xfrm>
          <a:prstGeom prst="rect">
            <a:avLst/>
          </a:prstGeom>
          <a:solidFill>
            <a:sysClr val="window" lastClr="FFFFFF"/>
          </a:solidFill>
          <a:ln>
            <a:noFill/>
          </a:ln>
          <a:effectLst/>
          <a:extLst/>
        </p:spPr>
      </p:pic>
    </p:spTree>
    <p:extLst>
      <p:ext uri="{BB962C8B-B14F-4D97-AF65-F5344CB8AC3E}">
        <p14:creationId xmlns:p14="http://schemas.microsoft.com/office/powerpoint/2010/main" val="263288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2231" y="34311"/>
            <a:ext cx="8229600" cy="414883"/>
          </a:xfrm>
        </p:spPr>
        <p:txBody>
          <a:bodyPr>
            <a:normAutofit fontScale="90000"/>
          </a:bodyPr>
          <a:lstStyle/>
          <a:p>
            <a:pPr algn="ctr" eaLnBrk="1" hangingPunct="1"/>
            <a:r>
              <a:rPr lang="he-IL" altLang="he-IL" sz="2400" b="1" dirty="0" smtClean="0">
                <a:solidFill>
                  <a:schemeClr val="bg1"/>
                </a:solidFill>
                <a:latin typeface="Arial" pitchFamily="34" charset="0"/>
                <a:cs typeface="David" pitchFamily="34" charset="-79"/>
              </a:rPr>
              <a:t>מודרניות לעומת מסורתיות (תרגיל שרירותי)</a:t>
            </a:r>
            <a:endParaRPr lang="en-US" altLang="he-IL" sz="2400" b="1" dirty="0" smtClean="0">
              <a:solidFill>
                <a:schemeClr val="bg1"/>
              </a:solidFill>
              <a:latin typeface="Arial" pitchFamily="34" charset="0"/>
              <a:cs typeface="David" pitchFamily="34" charset="-79"/>
            </a:endParaRPr>
          </a:p>
        </p:txBody>
      </p:sp>
      <p:pic>
        <p:nvPicPr>
          <p:cNvPr id="40963" name="Picture 3"/>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150094" y="1268760"/>
            <a:ext cx="8582744" cy="3890963"/>
          </a:xfrm>
          <a:solidFill>
            <a:sysClr val="window" lastClr="FFFFFF"/>
          </a:solidFill>
        </p:spPr>
      </p:pic>
      <p:sp>
        <p:nvSpPr>
          <p:cNvPr id="40964" name="Rectangle 4"/>
          <p:cNvSpPr>
            <a:spLocks noChangeArrowheads="1"/>
          </p:cNvSpPr>
          <p:nvPr/>
        </p:nvSpPr>
        <p:spPr bwMode="auto">
          <a:xfrm>
            <a:off x="684213" y="6381750"/>
            <a:ext cx="8048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a:cs typeface="David" pitchFamily="34" charset="-79"/>
              </a:rPr>
              <a:t>ישיב, ערן וניצה (קלינר) קסיר, 2010. "דפוסי ההשתתפות של ערביי ישראל בשוק העבודה", </a:t>
            </a:r>
            <a:r>
              <a:rPr lang="he-IL" altLang="he-IL" sz="1400" b="1">
                <a:cs typeface="David" pitchFamily="34" charset="-79"/>
              </a:rPr>
              <a:t>סקר בנק ישראל</a:t>
            </a:r>
            <a:r>
              <a:rPr lang="he-IL" altLang="he-IL" sz="1400">
                <a:cs typeface="David" pitchFamily="34" charset="-79"/>
              </a:rPr>
              <a:t> 84, עמ' 86-39.</a:t>
            </a:r>
            <a:r>
              <a:rPr lang="en-US" altLang="he-IL" sz="1400">
                <a:cs typeface="David" pitchFamily="34" charset="-79"/>
              </a:rPr>
              <a:t> </a:t>
            </a:r>
          </a:p>
        </p:txBody>
      </p:sp>
      <p:sp>
        <p:nvSpPr>
          <p:cNvPr id="2" name="מלבן 1"/>
          <p:cNvSpPr/>
          <p:nvPr/>
        </p:nvSpPr>
        <p:spPr>
          <a:xfrm>
            <a:off x="1619672" y="2924944"/>
            <a:ext cx="93610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1619672" y="3573016"/>
            <a:ext cx="93610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231767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2231" y="34311"/>
            <a:ext cx="8229600" cy="414883"/>
          </a:xfrm>
        </p:spPr>
        <p:txBody>
          <a:bodyPr>
            <a:normAutofit fontScale="90000"/>
          </a:bodyPr>
          <a:lstStyle/>
          <a:p>
            <a:pPr algn="ctr" eaLnBrk="1" hangingPunct="1"/>
            <a:r>
              <a:rPr lang="he-IL" altLang="he-IL" sz="2400" b="1" dirty="0" smtClean="0">
                <a:solidFill>
                  <a:schemeClr val="bg1"/>
                </a:solidFill>
                <a:latin typeface="Arial" pitchFamily="34" charset="0"/>
                <a:cs typeface="David" pitchFamily="34" charset="-79"/>
              </a:rPr>
              <a:t>מודרניות לעומת מסורתיות (תרגיל שרירותי)</a:t>
            </a:r>
            <a:endParaRPr lang="en-US" altLang="he-IL" sz="2400" b="1" dirty="0" smtClean="0">
              <a:solidFill>
                <a:schemeClr val="bg1"/>
              </a:solidFill>
              <a:latin typeface="Arial" pitchFamily="34" charset="0"/>
              <a:cs typeface="David" pitchFamily="34" charset="-79"/>
            </a:endParaRPr>
          </a:p>
        </p:txBody>
      </p:sp>
      <p:pic>
        <p:nvPicPr>
          <p:cNvPr id="40963" name="Picture 3"/>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150094" y="1268760"/>
            <a:ext cx="8582744" cy="3890963"/>
          </a:xfrm>
          <a:solidFill>
            <a:sysClr val="window" lastClr="FFFFFF"/>
          </a:solidFill>
        </p:spPr>
      </p:pic>
      <p:sp>
        <p:nvSpPr>
          <p:cNvPr id="40964" name="Rectangle 4"/>
          <p:cNvSpPr>
            <a:spLocks noChangeArrowheads="1"/>
          </p:cNvSpPr>
          <p:nvPr/>
        </p:nvSpPr>
        <p:spPr bwMode="auto">
          <a:xfrm>
            <a:off x="684213" y="6381750"/>
            <a:ext cx="8048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a:cs typeface="David" pitchFamily="34" charset="-79"/>
              </a:rPr>
              <a:t>ישיב, ערן וניצה (קלינר) קסיר, 2010. "דפוסי ההשתתפות של ערביי ישראל בשוק העבודה", </a:t>
            </a:r>
            <a:r>
              <a:rPr lang="he-IL" altLang="he-IL" sz="1400" b="1">
                <a:cs typeface="David" pitchFamily="34" charset="-79"/>
              </a:rPr>
              <a:t>סקר בנק ישראל</a:t>
            </a:r>
            <a:r>
              <a:rPr lang="he-IL" altLang="he-IL" sz="1400">
                <a:cs typeface="David" pitchFamily="34" charset="-79"/>
              </a:rPr>
              <a:t> 84, עמ' 86-39.</a:t>
            </a:r>
            <a:r>
              <a:rPr lang="en-US" altLang="he-IL" sz="1400">
                <a:cs typeface="David" pitchFamily="34" charset="-79"/>
              </a:rPr>
              <a:t> </a:t>
            </a:r>
          </a:p>
        </p:txBody>
      </p:sp>
    </p:spTree>
    <p:extLst>
      <p:ext uri="{BB962C8B-B14F-4D97-AF65-F5344CB8AC3E}">
        <p14:creationId xmlns:p14="http://schemas.microsoft.com/office/powerpoint/2010/main" val="2757797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1" y="1"/>
            <a:ext cx="8893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cs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Arial" pitchFamily="34" charset="0"/>
              </a:defRPr>
            </a:lvl9pPr>
          </a:lstStyle>
          <a:p>
            <a:pPr algn="ctr" eaLnBrk="1" hangingPunct="1">
              <a:spcBef>
                <a:spcPct val="0"/>
              </a:spcBef>
              <a:buClrTx/>
              <a:buSzTx/>
              <a:buFontTx/>
              <a:buNone/>
            </a:pPr>
            <a:r>
              <a:rPr lang="he-IL" altLang="he-IL" sz="2400" b="1" dirty="0">
                <a:solidFill>
                  <a:schemeClr val="bg1"/>
                </a:solidFill>
                <a:latin typeface="Impact" pitchFamily="34" charset="0"/>
                <a:cs typeface="David" pitchFamily="34" charset="-79"/>
              </a:rPr>
              <a:t>הכנסה ושעות עבודה שבועיות לפי מין ומגזר, 2010</a:t>
            </a:r>
            <a:endParaRPr lang="en-US" altLang="he-IL" sz="2400" b="1" dirty="0">
              <a:solidFill>
                <a:schemeClr val="bg1"/>
              </a:solidFill>
              <a:latin typeface="Impact" pitchFamily="34" charset="0"/>
              <a:cs typeface="David" pitchFamily="34" charset="-79"/>
            </a:endParaRPr>
          </a:p>
        </p:txBody>
      </p:sp>
      <p:sp>
        <p:nvSpPr>
          <p:cNvPr id="14339" name="Text Box 4"/>
          <p:cNvSpPr txBox="1">
            <a:spLocks noChangeArrowheads="1"/>
          </p:cNvSpPr>
          <p:nvPr/>
        </p:nvSpPr>
        <p:spPr bwMode="auto">
          <a:xfrm>
            <a:off x="468312" y="6309320"/>
            <a:ext cx="8424862"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cs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cs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50000"/>
              </a:spcBef>
              <a:buClrTx/>
              <a:buSzTx/>
              <a:buFontTx/>
              <a:buNone/>
            </a:pPr>
            <a:r>
              <a:rPr lang="he-IL" altLang="he-IL" sz="1200" dirty="0">
                <a:cs typeface="David" pitchFamily="34" charset="-79"/>
              </a:rPr>
              <a:t>מתוך</a:t>
            </a:r>
            <a:r>
              <a:rPr lang="he-IL" altLang="he-IL" sz="1200" dirty="0" smtClean="0">
                <a:cs typeface="David" pitchFamily="34" charset="-79"/>
              </a:rPr>
              <a:t>: סקר ההכנסות של הלשכה המרכזית לסטטיסטיקה ועיבודי המחברים. </a:t>
            </a:r>
            <a:endParaRPr lang="en-US" altLang="he-IL" sz="1200" dirty="0">
              <a:cs typeface="David" pitchFamily="34" charset="-79"/>
            </a:endParaRPr>
          </a:p>
        </p:txBody>
      </p:sp>
      <p:pic>
        <p:nvPicPr>
          <p:cNvPr id="14340" name="Picture 742"/>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230188" y="1916113"/>
            <a:ext cx="8553450" cy="2144712"/>
          </a:xfrm>
          <a:solidFill>
            <a:srgbClr val="FFFFFF"/>
          </a:solidFill>
        </p:spPr>
      </p:pic>
    </p:spTree>
    <p:extLst>
      <p:ext uri="{BB962C8B-B14F-4D97-AF65-F5344CB8AC3E}">
        <p14:creationId xmlns:p14="http://schemas.microsoft.com/office/powerpoint/2010/main" val="1751606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idx="4294967295"/>
          </p:nvPr>
        </p:nvSpPr>
        <p:spPr>
          <a:xfrm>
            <a:off x="755650" y="1844675"/>
            <a:ext cx="7543800" cy="1524000"/>
          </a:xfrm>
        </p:spPr>
        <p:txBody>
          <a:bodyPr lIns="91430" tIns="45714" rIns="91430" bIns="45714">
            <a:normAutofit fontScale="90000"/>
          </a:bodyPr>
          <a:lstStyle/>
          <a:p>
            <a:pPr algn="ctr" eaLnBrk="1" hangingPunct="1"/>
            <a:r>
              <a:rPr lang="he-IL" altLang="he-IL" sz="5200" b="1" smtClean="0">
                <a:solidFill>
                  <a:schemeClr val="bg1"/>
                </a:solidFill>
                <a:cs typeface="David" pitchFamily="34" charset="-79"/>
              </a:rPr>
              <a:t>הבעיות העיקריות בשוק העבודה של ערביי ישראל</a:t>
            </a:r>
            <a:br>
              <a:rPr lang="he-IL" altLang="he-IL" sz="5200" b="1" smtClean="0">
                <a:solidFill>
                  <a:schemeClr val="bg1"/>
                </a:solidFill>
                <a:cs typeface="David" pitchFamily="34" charset="-79"/>
              </a:rPr>
            </a:br>
            <a:endParaRPr lang="en-US" altLang="he-IL" sz="5200" b="1" smtClean="0">
              <a:solidFill>
                <a:schemeClr val="bg1"/>
              </a:solidFill>
              <a:cs typeface="David" pitchFamily="34" charset="-79"/>
            </a:endParaRPr>
          </a:p>
        </p:txBody>
      </p:sp>
    </p:spTree>
    <p:extLst>
      <p:ext uri="{BB962C8B-B14F-4D97-AF65-F5344CB8AC3E}">
        <p14:creationId xmlns:p14="http://schemas.microsoft.com/office/powerpoint/2010/main" val="1241846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827088" y="692150"/>
            <a:ext cx="7543800" cy="1295400"/>
          </a:xfrm>
        </p:spPr>
        <p:txBody>
          <a:bodyPr lIns="91430" tIns="45714" rIns="91430" bIns="45714">
            <a:normAutofit fontScale="90000"/>
          </a:bodyPr>
          <a:lstStyle/>
          <a:p>
            <a:pPr algn="ctr" eaLnBrk="1" hangingPunct="1"/>
            <a:r>
              <a:rPr lang="he-IL" altLang="he-IL" sz="4400" b="1" smtClean="0">
                <a:solidFill>
                  <a:schemeClr val="accent1"/>
                </a:solidFill>
                <a:cs typeface="David" pitchFamily="34" charset="-79"/>
              </a:rPr>
              <a:t>הבעיות העיקריות בשוק העבודה בקרב הגברים הערבים</a:t>
            </a:r>
            <a:endParaRPr lang="en-US" altLang="he-IL" sz="4400" b="1" smtClean="0">
              <a:solidFill>
                <a:schemeClr val="accent1"/>
              </a:solidFill>
              <a:cs typeface="David" pitchFamily="34" charset="-79"/>
            </a:endParaRPr>
          </a:p>
        </p:txBody>
      </p:sp>
      <p:sp>
        <p:nvSpPr>
          <p:cNvPr id="48131" name="Rectangle 3"/>
          <p:cNvSpPr>
            <a:spLocks noGrp="1" noChangeArrowheads="1"/>
          </p:cNvSpPr>
          <p:nvPr>
            <p:ph idx="4294967295"/>
          </p:nvPr>
        </p:nvSpPr>
        <p:spPr>
          <a:xfrm>
            <a:off x="250825" y="1916113"/>
            <a:ext cx="8497888" cy="4411662"/>
          </a:xfrm>
        </p:spPr>
        <p:txBody>
          <a:bodyPr lIns="91430" tIns="45714" rIns="91430" bIns="45714"/>
          <a:lstStyle/>
          <a:p>
            <a:pPr algn="r" defTabSz="912813" rtl="1" eaLnBrk="1" hangingPunct="1">
              <a:buFont typeface="Wingdings" pitchFamily="2" charset="2"/>
              <a:buChar char="§"/>
            </a:pPr>
            <a:r>
              <a:rPr lang="he-IL" altLang="he-IL" sz="2800" smtClean="0">
                <a:cs typeface="David" pitchFamily="34" charset="-79"/>
              </a:rPr>
              <a:t>ריכוז תעסוקתי גבוה במשלחי יד הדורשים מיומנות נמוכה וכושר פיסי.</a:t>
            </a:r>
          </a:p>
          <a:p>
            <a:pPr algn="r" defTabSz="912813" rtl="1" eaLnBrk="1" hangingPunct="1">
              <a:buFont typeface="Wingdings" pitchFamily="2" charset="2"/>
              <a:buChar char="§"/>
            </a:pPr>
            <a:r>
              <a:rPr lang="he-IL" altLang="he-IL" sz="2800" smtClean="0">
                <a:cs typeface="David" pitchFamily="34" charset="-79"/>
              </a:rPr>
              <a:t>פרישה מוקדמת יחסית מהשתתפות בשוק העבודה בקרב גברים המועסקים במשלחי יד פיסיים.</a:t>
            </a:r>
            <a:r>
              <a:rPr lang="en-US" altLang="he-IL" sz="2800" smtClean="0">
                <a:cs typeface="David" pitchFamily="34" charset="-79"/>
              </a:rPr>
              <a:t> </a:t>
            </a:r>
          </a:p>
          <a:p>
            <a:pPr algn="r" defTabSz="912813" rtl="1" eaLnBrk="1" hangingPunct="1">
              <a:lnSpc>
                <a:spcPct val="80000"/>
              </a:lnSpc>
              <a:buFontTx/>
              <a:buNone/>
            </a:pPr>
            <a:r>
              <a:rPr lang="he-IL" altLang="he-IL" sz="2600" smtClean="0">
                <a:cs typeface="David" pitchFamily="34" charset="-79"/>
              </a:rPr>
              <a:t>    - </a:t>
            </a:r>
            <a:r>
              <a:rPr lang="he-IL" altLang="he-IL" sz="2000" smtClean="0">
                <a:cs typeface="David" pitchFamily="34" charset="-79"/>
              </a:rPr>
              <a:t>היכולת לקבל הכנסה מתמיכות ממשלתיות שונות מאפשרת לפרוש עם הירידה ביכולות הפיזיות.  </a:t>
            </a:r>
          </a:p>
          <a:p>
            <a:pPr algn="r" defTabSz="912813" rtl="1" eaLnBrk="1" hangingPunct="1">
              <a:lnSpc>
                <a:spcPct val="80000"/>
              </a:lnSpc>
              <a:buFontTx/>
              <a:buNone/>
            </a:pPr>
            <a:r>
              <a:rPr lang="he-IL" altLang="he-IL" sz="2000" smtClean="0">
                <a:cs typeface="David" pitchFamily="34" charset="-79"/>
              </a:rPr>
              <a:t>    - מאפיין תרבותי - תמיכת הילדים בהוריהם, כבר בגיל צעיר.</a:t>
            </a:r>
          </a:p>
          <a:p>
            <a:pPr algn="r" defTabSz="912813" rtl="1" eaLnBrk="1" hangingPunct="1">
              <a:buFont typeface="Wingdings" pitchFamily="2" charset="2"/>
              <a:buChar char="§"/>
            </a:pPr>
            <a:r>
              <a:rPr lang="he-IL" altLang="he-IL" sz="2800" smtClean="0">
                <a:cs typeface="David" pitchFamily="34" charset="-79"/>
              </a:rPr>
              <a:t>עקב התופעות הנ"ל, השכר הממוצע נמוך יחסית.</a:t>
            </a:r>
            <a:r>
              <a:rPr lang="en-US" altLang="he-IL" sz="2800" smtClean="0">
                <a:cs typeface="David" pitchFamily="34" charset="-79"/>
              </a:rPr>
              <a:t> </a:t>
            </a:r>
            <a:endParaRPr lang="he-IL" altLang="he-IL" sz="2800" smtClean="0">
              <a:cs typeface="David" pitchFamily="34" charset="-79"/>
            </a:endParaRPr>
          </a:p>
          <a:p>
            <a:pPr algn="r" defTabSz="912813" rtl="1" eaLnBrk="1" hangingPunct="1">
              <a:buFont typeface="Wingdings" pitchFamily="2" charset="2"/>
              <a:buChar char="§"/>
            </a:pPr>
            <a:r>
              <a:rPr lang="he-IL" altLang="he-IL" sz="2800" smtClean="0">
                <a:cs typeface="David" pitchFamily="34" charset="-79"/>
              </a:rPr>
              <a:t>שיעור גבוה של גברים בעלי השכלה אקדמית שאינם מועסקים במקצועות הלימוד שלהם.</a:t>
            </a:r>
            <a:r>
              <a:rPr lang="en-US" altLang="he-IL" sz="2800" smtClean="0">
                <a:cs typeface="David" pitchFamily="34" charset="-79"/>
              </a:rPr>
              <a:t> </a:t>
            </a:r>
          </a:p>
        </p:txBody>
      </p:sp>
    </p:spTree>
    <p:extLst>
      <p:ext uri="{BB962C8B-B14F-4D97-AF65-F5344CB8AC3E}">
        <p14:creationId xmlns:p14="http://schemas.microsoft.com/office/powerpoint/2010/main" val="123722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79512" y="260350"/>
            <a:ext cx="8712967" cy="1600200"/>
          </a:xfrm>
        </p:spPr>
        <p:txBody>
          <a:bodyPr>
            <a:normAutofit fontScale="90000"/>
          </a:bodyPr>
          <a:lstStyle/>
          <a:p>
            <a:pPr algn="ctr" eaLnBrk="1" hangingPunct="1"/>
            <a:r>
              <a:rPr lang="he-IL" altLang="he-IL" b="1" dirty="0" smtClean="0">
                <a:solidFill>
                  <a:srgbClr val="C00000"/>
                </a:solidFill>
                <a:cs typeface="David" pitchFamily="34" charset="-79"/>
              </a:rPr>
              <a:t>הבעיות העיקריות בשוק העבודה בקרב הנשים הערביות</a:t>
            </a:r>
            <a:endParaRPr lang="en-US" altLang="he-IL" b="1" dirty="0" smtClean="0">
              <a:solidFill>
                <a:srgbClr val="C00000"/>
              </a:solidFill>
              <a:cs typeface="David" pitchFamily="34" charset="-79"/>
            </a:endParaRPr>
          </a:p>
        </p:txBody>
      </p:sp>
      <p:sp>
        <p:nvSpPr>
          <p:cNvPr id="25603" name="Rectangle 3"/>
          <p:cNvSpPr>
            <a:spLocks noGrp="1" noChangeArrowheads="1"/>
          </p:cNvSpPr>
          <p:nvPr>
            <p:ph idx="4294967295"/>
          </p:nvPr>
        </p:nvSpPr>
        <p:spPr>
          <a:xfrm>
            <a:off x="611560" y="1916832"/>
            <a:ext cx="7848872" cy="4105275"/>
          </a:xfrm>
        </p:spPr>
        <p:txBody>
          <a:bodyPr>
            <a:normAutofit/>
          </a:bodyPr>
          <a:lstStyle/>
          <a:p>
            <a:pPr eaLnBrk="1" hangingPunct="1">
              <a:buFont typeface="Wingdings" pitchFamily="2" charset="2"/>
              <a:buChar char="§"/>
              <a:defRPr/>
            </a:pPr>
            <a:r>
              <a:rPr lang="he-IL" altLang="he-IL" sz="3600" dirty="0" smtClean="0">
                <a:cs typeface="David" pitchFamily="34" charset="-79"/>
              </a:rPr>
              <a:t>שיעורי תעסוקה והשתתפות נמוכים (כ-20%) </a:t>
            </a:r>
          </a:p>
          <a:p>
            <a:pPr eaLnBrk="1" hangingPunct="1">
              <a:buFont typeface="Wingdings" pitchFamily="2" charset="2"/>
              <a:buChar char="§"/>
              <a:defRPr/>
            </a:pPr>
            <a:r>
              <a:rPr lang="he-IL" altLang="he-IL" sz="3600" dirty="0" smtClean="0">
                <a:cs typeface="David" pitchFamily="34" charset="-79"/>
              </a:rPr>
              <a:t>ריכוז תעסוקתי גבוה בחינוך ובשירותי בריאות ורווחה</a:t>
            </a:r>
          </a:p>
          <a:p>
            <a:pPr eaLnBrk="1" hangingPunct="1">
              <a:buFont typeface="Wingdings" pitchFamily="2" charset="2"/>
              <a:buChar char="§"/>
              <a:defRPr/>
            </a:pPr>
            <a:r>
              <a:rPr lang="he-IL" altLang="he-IL" sz="3600" dirty="0" smtClean="0">
                <a:cs typeface="David" pitchFamily="34" charset="-79"/>
              </a:rPr>
              <a:t>שיעורים ניכרים של עבודה חלקית</a:t>
            </a:r>
          </a:p>
        </p:txBody>
      </p:sp>
    </p:spTree>
    <p:extLst>
      <p:ext uri="{BB962C8B-B14F-4D97-AF65-F5344CB8AC3E}">
        <p14:creationId xmlns:p14="http://schemas.microsoft.com/office/powerpoint/2010/main" val="1687262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55576" y="548680"/>
            <a:ext cx="7416824" cy="1077218"/>
          </a:xfrm>
          <a:prstGeom prst="rect">
            <a:avLst/>
          </a:prstGeom>
        </p:spPr>
        <p:txBody>
          <a:bodyPr wrap="square">
            <a:spAutoFit/>
          </a:bodyPr>
          <a:lstStyle/>
          <a:p>
            <a:pPr algn="ctr"/>
            <a:r>
              <a:rPr lang="he-IL" altLang="he-IL" sz="3200" b="1" dirty="0">
                <a:solidFill>
                  <a:srgbClr val="C00000"/>
                </a:solidFill>
                <a:cs typeface="David" pitchFamily="34" charset="-79"/>
              </a:rPr>
              <a:t>הבעיות העיקריות בשוק העבודה בקרב הנשים </a:t>
            </a:r>
            <a:r>
              <a:rPr lang="he-IL" altLang="he-IL" sz="3200" b="1" dirty="0" smtClean="0">
                <a:solidFill>
                  <a:srgbClr val="C00000"/>
                </a:solidFill>
                <a:cs typeface="David" pitchFamily="34" charset="-79"/>
              </a:rPr>
              <a:t>הערביות - המשך</a:t>
            </a:r>
            <a:endParaRPr lang="he-IL" sz="3200" dirty="0"/>
          </a:p>
        </p:txBody>
      </p:sp>
      <p:sp>
        <p:nvSpPr>
          <p:cNvPr id="3" name="מלבן 2"/>
          <p:cNvSpPr/>
          <p:nvPr/>
        </p:nvSpPr>
        <p:spPr>
          <a:xfrm>
            <a:off x="323528" y="1916832"/>
            <a:ext cx="8424936" cy="3908762"/>
          </a:xfrm>
          <a:prstGeom prst="rect">
            <a:avLst/>
          </a:prstGeom>
        </p:spPr>
        <p:txBody>
          <a:bodyPr wrap="square">
            <a:spAutoFit/>
          </a:bodyPr>
          <a:lstStyle/>
          <a:p>
            <a:pPr>
              <a:defRPr/>
            </a:pPr>
            <a:r>
              <a:rPr lang="he-IL" altLang="he-IL" sz="3200" b="1" dirty="0" smtClean="0">
                <a:cs typeface="David" pitchFamily="34" charset="-79"/>
              </a:rPr>
              <a:t>הבעיות מתמקדות בנשים:</a:t>
            </a:r>
            <a:endParaRPr lang="he-IL" altLang="he-IL" sz="3200" b="1" dirty="0">
              <a:cs typeface="David" pitchFamily="34" charset="-79"/>
            </a:endParaRPr>
          </a:p>
          <a:p>
            <a:pPr marL="648000">
              <a:lnSpc>
                <a:spcPct val="90000"/>
              </a:lnSpc>
              <a:buFont typeface="Arial" panose="020B0604020202020204" pitchFamily="34" charset="0"/>
              <a:buChar char="•"/>
              <a:defRPr/>
            </a:pPr>
            <a:r>
              <a:rPr lang="he-IL" altLang="he-IL" sz="3000" dirty="0" smtClean="0">
                <a:cs typeface="David" pitchFamily="34" charset="-79"/>
              </a:rPr>
              <a:t>בעלות </a:t>
            </a:r>
            <a:r>
              <a:rPr lang="he-IL" altLang="he-IL" sz="3000" dirty="0">
                <a:cs typeface="David" pitchFamily="34" charset="-79"/>
              </a:rPr>
              <a:t>השכלה נמוכה;</a:t>
            </a:r>
            <a:endParaRPr lang="he-IL" altLang="he-IL" sz="3000" dirty="0">
              <a:solidFill>
                <a:schemeClr val="accent1"/>
              </a:solidFill>
              <a:cs typeface="David" pitchFamily="34" charset="-79"/>
            </a:endParaRPr>
          </a:p>
          <a:p>
            <a:pPr marL="648000">
              <a:lnSpc>
                <a:spcPct val="90000"/>
              </a:lnSpc>
              <a:buFont typeface="Arial" panose="020B0604020202020204" pitchFamily="34" charset="0"/>
              <a:buChar char="•"/>
              <a:defRPr/>
            </a:pPr>
            <a:r>
              <a:rPr lang="he-IL" altLang="he-IL" sz="3000" dirty="0" smtClean="0">
                <a:cs typeface="David" pitchFamily="34" charset="-79"/>
              </a:rPr>
              <a:t>שאינן </a:t>
            </a:r>
            <a:r>
              <a:rPr lang="he-IL" altLang="he-IL" sz="3000" dirty="0">
                <a:cs typeface="David" pitchFamily="34" charset="-79"/>
              </a:rPr>
              <a:t>שולטות במיומנויות מודרניות;</a:t>
            </a:r>
          </a:p>
          <a:p>
            <a:pPr marL="648000">
              <a:lnSpc>
                <a:spcPct val="90000"/>
              </a:lnSpc>
              <a:buFont typeface="Arial" panose="020B0604020202020204" pitchFamily="34" charset="0"/>
              <a:buChar char="•"/>
              <a:defRPr/>
            </a:pPr>
            <a:r>
              <a:rPr lang="he-IL" altLang="he-IL" sz="3000" dirty="0" smtClean="0">
                <a:cs typeface="David" pitchFamily="34" charset="-79"/>
              </a:rPr>
              <a:t> </a:t>
            </a:r>
            <a:r>
              <a:rPr lang="he-IL" altLang="he-IL" sz="3000" dirty="0">
                <a:cs typeface="David" pitchFamily="34" charset="-79"/>
              </a:rPr>
              <a:t>להן מספר רב של ילדים, וילדים קטנים בפרט;</a:t>
            </a:r>
          </a:p>
          <a:p>
            <a:pPr marL="648000">
              <a:lnSpc>
                <a:spcPct val="90000"/>
              </a:lnSpc>
              <a:buFont typeface="Arial" panose="020B0604020202020204" pitchFamily="34" charset="0"/>
              <a:buChar char="•"/>
              <a:defRPr/>
            </a:pPr>
            <a:r>
              <a:rPr lang="he-IL" altLang="he-IL" sz="3000" dirty="0" smtClean="0">
                <a:cs typeface="David" pitchFamily="34" charset="-79"/>
              </a:rPr>
              <a:t> המתגוררות </a:t>
            </a:r>
            <a:r>
              <a:rPr lang="he-IL" altLang="he-IL" sz="3000" dirty="0">
                <a:cs typeface="David" pitchFamily="34" charset="-79"/>
              </a:rPr>
              <a:t>במקומות בהן יש בעיה של נגישות לתחבורה ציבורית (מרחב אפשרויות תעסוקה מוגבל); </a:t>
            </a:r>
          </a:p>
          <a:p>
            <a:pPr marL="648000">
              <a:lnSpc>
                <a:spcPct val="90000"/>
              </a:lnSpc>
              <a:buFont typeface="Arial" panose="020B0604020202020204" pitchFamily="34" charset="0"/>
              <a:buChar char="•"/>
              <a:defRPr/>
            </a:pPr>
            <a:r>
              <a:rPr lang="he-IL" altLang="he-IL" sz="3000" dirty="0" smtClean="0">
                <a:cs typeface="David" pitchFamily="34" charset="-79"/>
              </a:rPr>
              <a:t> בעלות </a:t>
            </a:r>
            <a:r>
              <a:rPr lang="he-IL" altLang="he-IL" sz="3000" dirty="0">
                <a:cs typeface="David" pitchFamily="34" charset="-79"/>
              </a:rPr>
              <a:t>תפיסות "מסורתיות" בעניין עבודת נשים ועבודת גברים;</a:t>
            </a:r>
          </a:p>
          <a:p>
            <a:pPr marL="648000">
              <a:lnSpc>
                <a:spcPct val="90000"/>
              </a:lnSpc>
              <a:buFont typeface="Arial" panose="020B0604020202020204" pitchFamily="34" charset="0"/>
              <a:buChar char="•"/>
              <a:defRPr/>
            </a:pPr>
            <a:r>
              <a:rPr lang="he-IL" altLang="he-IL" sz="3000" dirty="0" smtClean="0">
                <a:cs typeface="David" pitchFamily="34" charset="-79"/>
              </a:rPr>
              <a:t> מבוגרות</a:t>
            </a:r>
            <a:r>
              <a:rPr lang="he-IL" altLang="he-IL" sz="2800" dirty="0">
                <a:cs typeface="David" pitchFamily="34" charset="-79"/>
              </a:rPr>
              <a:t>.</a:t>
            </a:r>
          </a:p>
        </p:txBody>
      </p:sp>
    </p:spTree>
    <p:extLst>
      <p:ext uri="{BB962C8B-B14F-4D97-AF65-F5344CB8AC3E}">
        <p14:creationId xmlns:p14="http://schemas.microsoft.com/office/powerpoint/2010/main" val="2911591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384408366"/>
              </p:ext>
            </p:extLst>
          </p:nvPr>
        </p:nvGraphicFramePr>
        <p:xfrm>
          <a:off x="2811463" y="892175"/>
          <a:ext cx="3521075" cy="5075238"/>
        </p:xfrm>
        <a:graphic>
          <a:graphicData uri="http://schemas.openxmlformats.org/presentationml/2006/ole">
            <mc:AlternateContent xmlns:mc="http://schemas.openxmlformats.org/markup-compatibility/2006">
              <mc:Choice xmlns:v="urn:schemas-microsoft-com:vml" Requires="v">
                <p:oleObj spid="_x0000_s9226" name="Acrobat Document" r:id="rId3" imgW="3520372" imgH="5074920" progId="AcroExch.Document.7">
                  <p:embed/>
                </p:oleObj>
              </mc:Choice>
              <mc:Fallback>
                <p:oleObj name="Acrobat Document" r:id="rId3" imgW="3520372" imgH="5074920" progId="AcroExch.Document.7">
                  <p:embed/>
                  <p:pic>
                    <p:nvPicPr>
                      <p:cNvPr id="0" name=""/>
                      <p:cNvPicPr/>
                      <p:nvPr/>
                    </p:nvPicPr>
                    <p:blipFill>
                      <a:blip r:embed="rId4"/>
                      <a:stretch>
                        <a:fillRect/>
                      </a:stretch>
                    </p:blipFill>
                    <p:spPr>
                      <a:xfrm>
                        <a:off x="2811463" y="892175"/>
                        <a:ext cx="3521075" cy="5075238"/>
                      </a:xfrm>
                      <a:prstGeom prst="rect">
                        <a:avLst/>
                      </a:prstGeom>
                    </p:spPr>
                  </p:pic>
                </p:oleObj>
              </mc:Fallback>
            </mc:AlternateContent>
          </a:graphicData>
        </a:graphic>
      </p:graphicFrame>
    </p:spTree>
    <p:extLst>
      <p:ext uri="{BB962C8B-B14F-4D97-AF65-F5344CB8AC3E}">
        <p14:creationId xmlns:p14="http://schemas.microsoft.com/office/powerpoint/2010/main" val="1454067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4294967295"/>
          </p:nvPr>
        </p:nvSpPr>
        <p:spPr>
          <a:xfrm>
            <a:off x="539750" y="1628775"/>
            <a:ext cx="8229600" cy="4411663"/>
          </a:xfrm>
        </p:spPr>
        <p:txBody>
          <a:bodyPr lIns="54858" tIns="91430" rIns="91430" bIns="45714">
            <a:normAutofit/>
          </a:bodyPr>
          <a:lstStyle/>
          <a:p>
            <a:pPr marL="436563" indent="-317500" algn="r" defTabSz="912813" rtl="1" eaLnBrk="1" hangingPunct="1">
              <a:buFont typeface="Wingdings" pitchFamily="2" charset="2"/>
              <a:buChar char="§"/>
            </a:pPr>
            <a:endParaRPr lang="he-IL" altLang="he-IL" sz="2800" dirty="0" smtClean="0">
              <a:cs typeface="David" pitchFamily="34" charset="-79"/>
            </a:endParaRPr>
          </a:p>
          <a:p>
            <a:pPr marL="436563" indent="-317500" algn="r" defTabSz="912813" rtl="1" eaLnBrk="1" hangingPunct="1">
              <a:buFont typeface="Wingdings" pitchFamily="2" charset="2"/>
              <a:buChar char="§"/>
            </a:pPr>
            <a:r>
              <a:rPr lang="he-IL" altLang="he-IL" sz="2800" dirty="0" smtClean="0">
                <a:cs typeface="David" pitchFamily="34" charset="-79"/>
              </a:rPr>
              <a:t>יש סימנים לקיומה של אפליית הערבים בשוק העבודה הן בתחום השכר והן בתחום התעסוקה. </a:t>
            </a:r>
          </a:p>
          <a:p>
            <a:pPr marL="436563" indent="-317500" algn="r" defTabSz="912813" rtl="1" eaLnBrk="1" hangingPunct="1">
              <a:buFont typeface="Wingdings" pitchFamily="2" charset="2"/>
              <a:buChar char="§"/>
            </a:pPr>
            <a:endParaRPr lang="he-IL" altLang="he-IL" sz="2800" dirty="0" smtClean="0">
              <a:cs typeface="David" pitchFamily="34" charset="-79"/>
            </a:endParaRPr>
          </a:p>
          <a:p>
            <a:pPr marL="436563" indent="-317500" defTabSz="912813">
              <a:buFont typeface="Wingdings" pitchFamily="2" charset="2"/>
              <a:buChar char="§"/>
            </a:pPr>
            <a:r>
              <a:rPr lang="he-IL" altLang="he-IL" sz="2800" dirty="0">
                <a:cs typeface="David" pitchFamily="34" charset="-79"/>
              </a:rPr>
              <a:t>בעיה מרכזית של ערביי ישראל קשורה בריכוז גיאוגרפי   </a:t>
            </a:r>
            <a:r>
              <a:rPr lang="he-IL" altLang="he-IL" sz="2800" dirty="0" smtClean="0">
                <a:cs typeface="David" pitchFamily="34" charset="-79"/>
              </a:rPr>
              <a:t>ובקשיים תחבורתיים – </a:t>
            </a:r>
          </a:p>
          <a:p>
            <a:pPr marL="468000" indent="0" defTabSz="912813">
              <a:buNone/>
            </a:pPr>
            <a:r>
              <a:rPr lang="he-IL" altLang="he-IL" sz="2800" dirty="0" smtClean="0">
                <a:cs typeface="David" pitchFamily="34" charset="-79"/>
              </a:rPr>
              <a:t>מעיד על מצב של הצטמצמות התעסוקה הערבית למרחב מוגבל בכל המישורים: שכר, היקפי המשרה ועוד.</a:t>
            </a:r>
          </a:p>
          <a:p>
            <a:pPr marL="119063" indent="0" algn="r" defTabSz="912813" rtl="1" eaLnBrk="1" hangingPunct="1">
              <a:buNone/>
            </a:pPr>
            <a:endParaRPr lang="he-IL" altLang="he-IL" sz="2800" dirty="0">
              <a:cs typeface="David" pitchFamily="34" charset="-79"/>
            </a:endParaRPr>
          </a:p>
          <a:p>
            <a:pPr marL="119063" indent="0" algn="r" defTabSz="912813" rtl="1" eaLnBrk="1" hangingPunct="1">
              <a:buNone/>
            </a:pPr>
            <a:endParaRPr lang="he-IL" altLang="he-IL" sz="2800" dirty="0" smtClean="0">
              <a:cs typeface="David" pitchFamily="34" charset="-79"/>
            </a:endParaRPr>
          </a:p>
          <a:p>
            <a:pPr marL="436563" indent="-317500" algn="r" defTabSz="912813" rtl="1" eaLnBrk="1" hangingPunct="1">
              <a:buFont typeface="Wingdings" pitchFamily="2" charset="2"/>
              <a:buChar char="§"/>
            </a:pPr>
            <a:endParaRPr lang="en-US" altLang="he-IL" sz="2800" dirty="0" smtClean="0"/>
          </a:p>
        </p:txBody>
      </p:sp>
      <p:sp>
        <p:nvSpPr>
          <p:cNvPr id="51203" name="Text Box 5"/>
          <p:cNvSpPr txBox="1">
            <a:spLocks noChangeArrowheads="1"/>
          </p:cNvSpPr>
          <p:nvPr/>
        </p:nvSpPr>
        <p:spPr bwMode="auto">
          <a:xfrm>
            <a:off x="971550" y="692150"/>
            <a:ext cx="73453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he-IL" altLang="he-IL" sz="4400" b="1">
                <a:solidFill>
                  <a:schemeClr val="accent1"/>
                </a:solidFill>
                <a:cs typeface="David" pitchFamily="34" charset="-79"/>
              </a:rPr>
              <a:t>הבעיות העיקריות</a:t>
            </a:r>
            <a:endParaRPr lang="en-US" altLang="he-IL" sz="4400" b="1">
              <a:solidFill>
                <a:schemeClr val="accent1"/>
              </a:solidFill>
              <a:cs typeface="David" pitchFamily="34" charset="-79"/>
            </a:endParaRPr>
          </a:p>
        </p:txBody>
      </p:sp>
    </p:spTree>
    <p:extLst>
      <p:ext uri="{BB962C8B-B14F-4D97-AF65-F5344CB8AC3E}">
        <p14:creationId xmlns:p14="http://schemas.microsoft.com/office/powerpoint/2010/main" val="1418312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idx="4294967295"/>
          </p:nvPr>
        </p:nvSpPr>
        <p:spPr>
          <a:xfrm>
            <a:off x="900113" y="1484313"/>
            <a:ext cx="7416800" cy="1524000"/>
          </a:xfrm>
        </p:spPr>
        <p:txBody>
          <a:bodyPr lIns="91430" tIns="45714" rIns="91430" bIns="45714">
            <a:normAutofit fontScale="90000"/>
          </a:bodyPr>
          <a:lstStyle/>
          <a:p>
            <a:pPr algn="ctr" eaLnBrk="1" hangingPunct="1"/>
            <a:r>
              <a:rPr lang="he-IL" altLang="he-IL" sz="4800" b="1" smtClean="0">
                <a:solidFill>
                  <a:schemeClr val="bg1"/>
                </a:solidFill>
                <a:cs typeface="David" pitchFamily="34" charset="-79"/>
              </a:rPr>
              <a:t>המלצות מדיניות</a:t>
            </a:r>
            <a:br>
              <a:rPr lang="he-IL" altLang="he-IL" sz="4800" b="1" smtClean="0">
                <a:solidFill>
                  <a:schemeClr val="bg1"/>
                </a:solidFill>
                <a:cs typeface="David" pitchFamily="34" charset="-79"/>
              </a:rPr>
            </a:br>
            <a:endParaRPr lang="en-US" altLang="he-IL" sz="4800" b="1" smtClean="0">
              <a:solidFill>
                <a:srgbClr val="2452C6"/>
              </a:solidFill>
              <a:cs typeface="David" pitchFamily="34" charset="-79"/>
            </a:endParaRPr>
          </a:p>
        </p:txBody>
      </p:sp>
    </p:spTree>
    <p:extLst>
      <p:ext uri="{BB962C8B-B14F-4D97-AF65-F5344CB8AC3E}">
        <p14:creationId xmlns:p14="http://schemas.microsoft.com/office/powerpoint/2010/main" val="3000452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4294967295"/>
          </p:nvPr>
        </p:nvSpPr>
        <p:spPr>
          <a:xfrm>
            <a:off x="395288" y="1773238"/>
            <a:ext cx="8229600" cy="5000625"/>
          </a:xfrm>
        </p:spPr>
        <p:txBody>
          <a:bodyPr lIns="54864" tIns="91440" rtlCol="0">
            <a:normAutofit/>
          </a:bodyPr>
          <a:lstStyle/>
          <a:p>
            <a:pPr marL="0" indent="0" algn="r" rtl="1" eaLnBrk="1" fontAlgn="auto" hangingPunct="1">
              <a:lnSpc>
                <a:spcPct val="60000"/>
              </a:lnSpc>
              <a:spcAft>
                <a:spcPts val="0"/>
              </a:spcAft>
              <a:buFont typeface="Arial" pitchFamily="34" charset="0"/>
              <a:buNone/>
              <a:defRPr/>
            </a:pPr>
            <a:endParaRPr lang="he-IL" dirty="0">
              <a:cs typeface="David" pitchFamily="2" charset="-79"/>
            </a:endParaRPr>
          </a:p>
          <a:p>
            <a:pPr marL="274320" indent="-274320" algn="r" rtl="1" eaLnBrk="1" fontAlgn="auto" hangingPunct="1">
              <a:lnSpc>
                <a:spcPct val="90000"/>
              </a:lnSpc>
              <a:spcAft>
                <a:spcPts val="0"/>
              </a:spcAft>
              <a:buFont typeface="Wingdings" pitchFamily="2" charset="2"/>
              <a:buChar char="§"/>
              <a:defRPr/>
            </a:pPr>
            <a:r>
              <a:rPr lang="he-IL" sz="2600" dirty="0" smtClean="0">
                <a:cs typeface="David" pitchFamily="2" charset="-79"/>
              </a:rPr>
              <a:t>הבעיות שאופיינו הן בעיות מבניות ברמה מקרו-כלכלית</a:t>
            </a:r>
          </a:p>
          <a:p>
            <a:pPr marL="274320" indent="-274320" algn="r" rtl="1" eaLnBrk="1" fontAlgn="auto" hangingPunct="1">
              <a:lnSpc>
                <a:spcPct val="90000"/>
              </a:lnSpc>
              <a:spcAft>
                <a:spcPts val="0"/>
              </a:spcAft>
              <a:buFont typeface="Wingdings" pitchFamily="2" charset="2"/>
              <a:buChar char="§"/>
              <a:defRPr/>
            </a:pPr>
            <a:r>
              <a:rPr lang="he-IL" sz="2600" dirty="0" smtClean="0">
                <a:cs typeface="David" pitchFamily="2" charset="-79"/>
              </a:rPr>
              <a:t>יש לזכור שחלקה של האוכלוסיה הערבית הוא 20% וצפוי לגדול ל-23% בעשורים הקרובים</a:t>
            </a:r>
          </a:p>
          <a:p>
            <a:pPr marL="274320" indent="-274320" algn="r" rtl="1" eaLnBrk="1" fontAlgn="auto" hangingPunct="1">
              <a:lnSpc>
                <a:spcPct val="90000"/>
              </a:lnSpc>
              <a:spcAft>
                <a:spcPts val="0"/>
              </a:spcAft>
              <a:buFont typeface="Wingdings" pitchFamily="2" charset="2"/>
              <a:buChar char="§"/>
              <a:defRPr/>
            </a:pPr>
            <a:r>
              <a:rPr lang="he-IL" sz="2600" dirty="0" smtClean="0">
                <a:cs typeface="David" pitchFamily="2" charset="-79"/>
              </a:rPr>
              <a:t>המצב הנוכחי משקף הצטברות בעיות משמעותיות, חלקן נובעות מקיפוח ואפליה, במשך עשורים </a:t>
            </a:r>
          </a:p>
          <a:p>
            <a:pPr marL="274320" indent="-274320" algn="r" rtl="1" eaLnBrk="1" fontAlgn="auto" hangingPunct="1">
              <a:lnSpc>
                <a:spcPct val="90000"/>
              </a:lnSpc>
              <a:spcAft>
                <a:spcPts val="0"/>
              </a:spcAft>
              <a:buFont typeface="Wingdings" pitchFamily="2" charset="2"/>
              <a:buChar char="§"/>
              <a:defRPr/>
            </a:pPr>
            <a:r>
              <a:rPr lang="he-IL" sz="2600" dirty="0" smtClean="0">
                <a:cs typeface="David" pitchFamily="2" charset="-79"/>
              </a:rPr>
              <a:t>בהיקף כזה אין לכך תקדים בכלכלות המפותחות בעולם</a:t>
            </a:r>
          </a:p>
          <a:p>
            <a:pPr marL="274320" indent="-274320" algn="r" rtl="1" eaLnBrk="1" fontAlgn="auto" hangingPunct="1">
              <a:lnSpc>
                <a:spcPct val="90000"/>
              </a:lnSpc>
              <a:spcAft>
                <a:spcPts val="0"/>
              </a:spcAft>
              <a:buFont typeface="Wingdings" pitchFamily="2" charset="2"/>
              <a:buChar char="§"/>
              <a:defRPr/>
            </a:pPr>
            <a:r>
              <a:rPr lang="he-IL" sz="2600" dirty="0" smtClean="0">
                <a:cs typeface="David" pitchFamily="2" charset="-79"/>
              </a:rPr>
              <a:t>תוכניות מינוריות או מוגבלות במגוון שלהן לא רק שמחטיאות את המטרה אלא בולמות שינוי יסודי</a:t>
            </a:r>
          </a:p>
          <a:p>
            <a:pPr marL="0" indent="0" algn="r" rtl="1" eaLnBrk="1" fontAlgn="auto" hangingPunct="1">
              <a:lnSpc>
                <a:spcPct val="90000"/>
              </a:lnSpc>
              <a:spcAft>
                <a:spcPts val="0"/>
              </a:spcAft>
              <a:buNone/>
              <a:defRPr/>
            </a:pPr>
            <a:endParaRPr lang="he-IL" sz="2600" dirty="0" smtClean="0">
              <a:cs typeface="David" pitchFamily="2" charset="-79"/>
            </a:endParaRPr>
          </a:p>
          <a:p>
            <a:pPr marL="274320" indent="-274320" algn="r" rtl="1" eaLnBrk="1" fontAlgn="auto" hangingPunct="1">
              <a:lnSpc>
                <a:spcPct val="90000"/>
              </a:lnSpc>
              <a:spcAft>
                <a:spcPts val="0"/>
              </a:spcAft>
              <a:buFont typeface="Wingdings" pitchFamily="2" charset="2"/>
              <a:buChar char="§"/>
              <a:defRPr/>
            </a:pPr>
            <a:endParaRPr lang="he-IL" sz="2600" dirty="0">
              <a:cs typeface="David" pitchFamily="2" charset="-79"/>
            </a:endParaRPr>
          </a:p>
          <a:p>
            <a:pPr marL="0" indent="0" algn="r" rtl="1" eaLnBrk="1" fontAlgn="auto" hangingPunct="1">
              <a:lnSpc>
                <a:spcPct val="90000"/>
              </a:lnSpc>
              <a:spcAft>
                <a:spcPts val="0"/>
              </a:spcAft>
              <a:buFont typeface="Arial" pitchFamily="34" charset="0"/>
              <a:buNone/>
              <a:defRPr/>
            </a:pPr>
            <a:endParaRPr lang="he-IL" sz="2600" dirty="0">
              <a:cs typeface="David" pitchFamily="2" charset="-79"/>
            </a:endParaRPr>
          </a:p>
          <a:p>
            <a:pPr marL="0" indent="0" algn="r" rtl="1" eaLnBrk="1" fontAlgn="auto" hangingPunct="1">
              <a:lnSpc>
                <a:spcPct val="60000"/>
              </a:lnSpc>
              <a:spcAft>
                <a:spcPts val="0"/>
              </a:spcAft>
              <a:buFont typeface="Arial" pitchFamily="34" charset="0"/>
              <a:buNone/>
              <a:defRPr/>
            </a:pPr>
            <a:endParaRPr lang="he-IL" sz="2600" dirty="0">
              <a:cs typeface="David" pitchFamily="2" charset="-79"/>
            </a:endParaRPr>
          </a:p>
          <a:p>
            <a:pPr marL="0" indent="0" algn="r" rtl="1" eaLnBrk="1" fontAlgn="auto" hangingPunct="1">
              <a:lnSpc>
                <a:spcPct val="60000"/>
              </a:lnSpc>
              <a:spcAft>
                <a:spcPts val="0"/>
              </a:spcAft>
              <a:buFont typeface="Arial" pitchFamily="34" charset="0"/>
              <a:buNone/>
              <a:defRPr/>
            </a:pPr>
            <a:endParaRPr lang="he-IL" dirty="0">
              <a:cs typeface="David" pitchFamily="2" charset="-79"/>
            </a:endParaRPr>
          </a:p>
          <a:p>
            <a:pPr marL="0" indent="0" algn="r" rtl="1" eaLnBrk="1" fontAlgn="auto" hangingPunct="1">
              <a:lnSpc>
                <a:spcPct val="60000"/>
              </a:lnSpc>
              <a:spcAft>
                <a:spcPts val="0"/>
              </a:spcAft>
              <a:buFont typeface="Arial" pitchFamily="34" charset="0"/>
              <a:buNone/>
              <a:defRPr/>
            </a:pPr>
            <a:endParaRPr lang="he-IL" dirty="0">
              <a:cs typeface="David" pitchFamily="2" charset="-79"/>
            </a:endParaRPr>
          </a:p>
          <a:p>
            <a:pPr marL="0" indent="0" algn="r" rtl="1" eaLnBrk="1" fontAlgn="auto" hangingPunct="1">
              <a:lnSpc>
                <a:spcPct val="60000"/>
              </a:lnSpc>
              <a:spcAft>
                <a:spcPts val="0"/>
              </a:spcAft>
              <a:buFont typeface="Arial" pitchFamily="34" charset="0"/>
              <a:buNone/>
              <a:defRPr/>
            </a:pPr>
            <a:endParaRPr lang="he-IL" dirty="0">
              <a:cs typeface="David" pitchFamily="2" charset="-79"/>
            </a:endParaRPr>
          </a:p>
        </p:txBody>
      </p:sp>
      <p:sp>
        <p:nvSpPr>
          <p:cNvPr id="58371" name="Rectangle 3"/>
          <p:cNvSpPr>
            <a:spLocks noChangeArrowheads="1"/>
          </p:cNvSpPr>
          <p:nvPr/>
        </p:nvSpPr>
        <p:spPr bwMode="auto">
          <a:xfrm>
            <a:off x="1331913" y="692150"/>
            <a:ext cx="68405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3200" b="1" dirty="0" smtClean="0">
                <a:solidFill>
                  <a:schemeClr val="accent1"/>
                </a:solidFill>
                <a:cs typeface="David" pitchFamily="34" charset="-79"/>
              </a:rPr>
              <a:t>הרציונל בבסיס המלצות המדיניות</a:t>
            </a:r>
            <a:endParaRPr lang="en-US" altLang="he-IL" sz="3200" b="1" dirty="0">
              <a:solidFill>
                <a:schemeClr val="accent1"/>
              </a:solidFill>
              <a:cs typeface="David" pitchFamily="34" charset="-79"/>
            </a:endParaRPr>
          </a:p>
        </p:txBody>
      </p:sp>
    </p:spTree>
    <p:extLst>
      <p:ext uri="{BB962C8B-B14F-4D97-AF65-F5344CB8AC3E}">
        <p14:creationId xmlns:p14="http://schemas.microsoft.com/office/powerpoint/2010/main" val="3799108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4294967295"/>
          </p:nvPr>
        </p:nvSpPr>
        <p:spPr>
          <a:xfrm>
            <a:off x="395288" y="1773238"/>
            <a:ext cx="8229600" cy="5000625"/>
          </a:xfrm>
        </p:spPr>
        <p:txBody>
          <a:bodyPr lIns="54864" tIns="91440" rtlCol="0">
            <a:normAutofit/>
          </a:bodyPr>
          <a:lstStyle/>
          <a:p>
            <a:pPr marL="0" indent="0" algn="r" rtl="1" eaLnBrk="1" fontAlgn="auto" hangingPunct="1">
              <a:lnSpc>
                <a:spcPct val="60000"/>
              </a:lnSpc>
              <a:spcAft>
                <a:spcPts val="0"/>
              </a:spcAft>
              <a:buFont typeface="Arial" pitchFamily="34" charset="0"/>
              <a:buNone/>
              <a:defRPr/>
            </a:pPr>
            <a:endParaRPr lang="he-IL" dirty="0">
              <a:cs typeface="David" pitchFamily="2" charset="-79"/>
            </a:endParaRPr>
          </a:p>
          <a:p>
            <a:pPr marL="274320" indent="-274320" algn="r" rtl="1" eaLnBrk="1" fontAlgn="auto" hangingPunct="1">
              <a:lnSpc>
                <a:spcPct val="90000"/>
              </a:lnSpc>
              <a:spcAft>
                <a:spcPts val="0"/>
              </a:spcAft>
              <a:buFont typeface="Wingdings" pitchFamily="2" charset="2"/>
              <a:buChar char="§"/>
              <a:defRPr/>
            </a:pPr>
            <a:r>
              <a:rPr lang="he-IL" sz="2600" dirty="0">
                <a:cs typeface="David" pitchFamily="2" charset="-79"/>
              </a:rPr>
              <a:t>צעדים שיפעלו להעלאת רמת ההשכלה והמיומנות;</a:t>
            </a:r>
          </a:p>
          <a:p>
            <a:pPr marL="274320" indent="-274320" algn="r" rtl="1" eaLnBrk="1" fontAlgn="auto" hangingPunct="1">
              <a:lnSpc>
                <a:spcPct val="90000"/>
              </a:lnSpc>
              <a:spcAft>
                <a:spcPts val="0"/>
              </a:spcAft>
              <a:buFont typeface="Wingdings" pitchFamily="2" charset="2"/>
              <a:buChar char="§"/>
              <a:defRPr/>
            </a:pPr>
            <a:r>
              <a:rPr lang="he-IL" sz="2600" dirty="0">
                <a:cs typeface="David" pitchFamily="2" charset="-79"/>
              </a:rPr>
              <a:t>צעדים שיקטינו את עלויות היציאה לעבודה;</a:t>
            </a:r>
          </a:p>
          <a:p>
            <a:pPr marL="274320" indent="-274320" algn="r" rtl="1" eaLnBrk="1" fontAlgn="auto" hangingPunct="1">
              <a:lnSpc>
                <a:spcPct val="90000"/>
              </a:lnSpc>
              <a:spcAft>
                <a:spcPts val="0"/>
              </a:spcAft>
              <a:buFont typeface="Wingdings" pitchFamily="2" charset="2"/>
              <a:buChar char="§"/>
              <a:defRPr/>
            </a:pPr>
            <a:r>
              <a:rPr lang="he-IL" sz="2600" dirty="0">
                <a:cs typeface="David" pitchFamily="2" charset="-79"/>
              </a:rPr>
              <a:t>צעדים שיפעלו לשינוי נורמות חברתיות בדבר יציאת נשים לעבודה;</a:t>
            </a:r>
          </a:p>
          <a:p>
            <a:pPr marL="274320" indent="-274320" algn="r" rtl="1" eaLnBrk="1" fontAlgn="auto" hangingPunct="1">
              <a:lnSpc>
                <a:spcPct val="90000"/>
              </a:lnSpc>
              <a:spcAft>
                <a:spcPts val="0"/>
              </a:spcAft>
              <a:buFont typeface="Wingdings" pitchFamily="2" charset="2"/>
              <a:buChar char="§"/>
              <a:defRPr/>
            </a:pPr>
            <a:r>
              <a:rPr lang="he-IL" sz="2600" dirty="0">
                <a:cs typeface="David" pitchFamily="2" charset="-79"/>
              </a:rPr>
              <a:t>צעדים לשיפור התחבורה הפיזית והגדלת הנגישות הפיזית של מקומות העבודה;</a:t>
            </a:r>
          </a:p>
          <a:p>
            <a:pPr marL="274320" indent="-274320" algn="r" rtl="1" eaLnBrk="1" fontAlgn="auto" hangingPunct="1">
              <a:lnSpc>
                <a:spcPct val="90000"/>
              </a:lnSpc>
              <a:spcAft>
                <a:spcPts val="0"/>
              </a:spcAft>
              <a:buFont typeface="Wingdings" pitchFamily="2" charset="2"/>
              <a:buChar char="§"/>
              <a:defRPr/>
            </a:pPr>
            <a:r>
              <a:rPr lang="he-IL" sz="2600" dirty="0" smtClean="0">
                <a:cs typeface="David" pitchFamily="2" charset="-79"/>
              </a:rPr>
              <a:t>גישור על קשיים כגון </a:t>
            </a:r>
            <a:r>
              <a:rPr lang="he-IL" sz="2600" dirty="0">
                <a:cs typeface="David" pitchFamily="2" charset="-79"/>
              </a:rPr>
              <a:t>העדר מידע, קושי בניידות, אפליה וכד</a:t>
            </a:r>
            <a:r>
              <a:rPr lang="he-IL" sz="2600" dirty="0" smtClean="0">
                <a:cs typeface="David" pitchFamily="2" charset="-79"/>
              </a:rPr>
              <a:t>'</a:t>
            </a:r>
          </a:p>
          <a:p>
            <a:pPr marL="274320" indent="-274320" algn="r" rtl="1" eaLnBrk="1" fontAlgn="auto" hangingPunct="1">
              <a:lnSpc>
                <a:spcPct val="90000"/>
              </a:lnSpc>
              <a:spcAft>
                <a:spcPts val="0"/>
              </a:spcAft>
              <a:buFont typeface="Wingdings" pitchFamily="2" charset="2"/>
              <a:buChar char="§"/>
              <a:defRPr/>
            </a:pPr>
            <a:r>
              <a:rPr lang="he-IL" sz="2600" dirty="0" smtClean="0">
                <a:cs typeface="David" pitchFamily="2" charset="-79"/>
              </a:rPr>
              <a:t>מגוון צעדים בתחום הגברת הביקוש לעובדים</a:t>
            </a:r>
            <a:endParaRPr lang="he-IL" sz="2600" dirty="0">
              <a:cs typeface="David" pitchFamily="2" charset="-79"/>
            </a:endParaRPr>
          </a:p>
          <a:p>
            <a:pPr marL="274320" indent="-274320" algn="r" rtl="1" eaLnBrk="1" fontAlgn="auto" hangingPunct="1">
              <a:lnSpc>
                <a:spcPct val="90000"/>
              </a:lnSpc>
              <a:spcAft>
                <a:spcPts val="0"/>
              </a:spcAft>
              <a:buFont typeface="Wingdings" pitchFamily="2" charset="2"/>
              <a:buChar char="§"/>
              <a:defRPr/>
            </a:pPr>
            <a:endParaRPr lang="he-IL" sz="2600" dirty="0">
              <a:cs typeface="David" pitchFamily="2" charset="-79"/>
            </a:endParaRPr>
          </a:p>
          <a:p>
            <a:pPr marL="0" indent="0" algn="r" rtl="1" eaLnBrk="1" fontAlgn="auto" hangingPunct="1">
              <a:lnSpc>
                <a:spcPct val="90000"/>
              </a:lnSpc>
              <a:spcAft>
                <a:spcPts val="0"/>
              </a:spcAft>
              <a:buFont typeface="Arial" pitchFamily="34" charset="0"/>
              <a:buNone/>
              <a:defRPr/>
            </a:pPr>
            <a:endParaRPr lang="he-IL" sz="2600" dirty="0">
              <a:cs typeface="David" pitchFamily="2" charset="-79"/>
            </a:endParaRPr>
          </a:p>
          <a:p>
            <a:pPr marL="0" indent="0" algn="r" rtl="1" eaLnBrk="1" fontAlgn="auto" hangingPunct="1">
              <a:lnSpc>
                <a:spcPct val="60000"/>
              </a:lnSpc>
              <a:spcAft>
                <a:spcPts val="0"/>
              </a:spcAft>
              <a:buFont typeface="Arial" pitchFamily="34" charset="0"/>
              <a:buNone/>
              <a:defRPr/>
            </a:pPr>
            <a:endParaRPr lang="he-IL" sz="2600" dirty="0">
              <a:cs typeface="David" pitchFamily="2" charset="-79"/>
            </a:endParaRPr>
          </a:p>
          <a:p>
            <a:pPr marL="0" indent="0" algn="r" rtl="1" eaLnBrk="1" fontAlgn="auto" hangingPunct="1">
              <a:lnSpc>
                <a:spcPct val="60000"/>
              </a:lnSpc>
              <a:spcAft>
                <a:spcPts val="0"/>
              </a:spcAft>
              <a:buFont typeface="Arial" pitchFamily="34" charset="0"/>
              <a:buNone/>
              <a:defRPr/>
            </a:pPr>
            <a:endParaRPr lang="he-IL" dirty="0">
              <a:cs typeface="David" pitchFamily="2" charset="-79"/>
            </a:endParaRPr>
          </a:p>
          <a:p>
            <a:pPr marL="0" indent="0" algn="r" rtl="1" eaLnBrk="1" fontAlgn="auto" hangingPunct="1">
              <a:lnSpc>
                <a:spcPct val="60000"/>
              </a:lnSpc>
              <a:spcAft>
                <a:spcPts val="0"/>
              </a:spcAft>
              <a:buFont typeface="Arial" pitchFamily="34" charset="0"/>
              <a:buNone/>
              <a:defRPr/>
            </a:pPr>
            <a:endParaRPr lang="he-IL" dirty="0">
              <a:cs typeface="David" pitchFamily="2" charset="-79"/>
            </a:endParaRPr>
          </a:p>
          <a:p>
            <a:pPr marL="0" indent="0" algn="r" rtl="1" eaLnBrk="1" fontAlgn="auto" hangingPunct="1">
              <a:lnSpc>
                <a:spcPct val="60000"/>
              </a:lnSpc>
              <a:spcAft>
                <a:spcPts val="0"/>
              </a:spcAft>
              <a:buFont typeface="Arial" pitchFamily="34" charset="0"/>
              <a:buNone/>
              <a:defRPr/>
            </a:pPr>
            <a:endParaRPr lang="he-IL" dirty="0">
              <a:cs typeface="David" pitchFamily="2" charset="-79"/>
            </a:endParaRPr>
          </a:p>
        </p:txBody>
      </p:sp>
      <p:sp>
        <p:nvSpPr>
          <p:cNvPr id="58371" name="Rectangle 3"/>
          <p:cNvSpPr>
            <a:spLocks noChangeArrowheads="1"/>
          </p:cNvSpPr>
          <p:nvPr/>
        </p:nvSpPr>
        <p:spPr bwMode="auto">
          <a:xfrm>
            <a:off x="1331913" y="692150"/>
            <a:ext cx="68405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3200" b="1">
                <a:solidFill>
                  <a:schemeClr val="accent1"/>
                </a:solidFill>
                <a:cs typeface="David" pitchFamily="34" charset="-79"/>
              </a:rPr>
              <a:t>כיוונים להמלצות למדיניות</a:t>
            </a:r>
            <a:endParaRPr lang="en-US" altLang="he-IL" sz="3200" b="1">
              <a:solidFill>
                <a:schemeClr val="accent1"/>
              </a:solidFill>
              <a:cs typeface="David" pitchFamily="34" charset="-79"/>
            </a:endParaRPr>
          </a:p>
        </p:txBody>
      </p:sp>
    </p:spTree>
    <p:extLst>
      <p:ext uri="{BB962C8B-B14F-4D97-AF65-F5344CB8AC3E}">
        <p14:creationId xmlns:p14="http://schemas.microsoft.com/office/powerpoint/2010/main" val="191335498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p:txBody>
          <a:bodyPr>
            <a:noAutofit/>
          </a:bodyPr>
          <a:lstStyle/>
          <a:p>
            <a:endParaRPr lang="he-IL" sz="2000" dirty="0" smtClean="0">
              <a:latin typeface="David" panose="020E0502060401010101" pitchFamily="34" charset="-79"/>
              <a:cs typeface="David" panose="020E0502060401010101" pitchFamily="34" charset="-79"/>
            </a:endParaRPr>
          </a:p>
          <a:p>
            <a:endParaRPr lang="he-IL" sz="2000" dirty="0">
              <a:latin typeface="David" panose="020E0502060401010101" pitchFamily="34" charset="-79"/>
              <a:cs typeface="David" panose="020E0502060401010101" pitchFamily="34" charset="-79"/>
            </a:endParaRPr>
          </a:p>
          <a:p>
            <a:endParaRPr lang="he-IL" sz="2000" dirty="0" smtClean="0">
              <a:latin typeface="David" panose="020E0502060401010101" pitchFamily="34" charset="-79"/>
              <a:cs typeface="David" panose="020E0502060401010101" pitchFamily="34" charset="-79"/>
            </a:endParaRPr>
          </a:p>
          <a:p>
            <a:endParaRPr lang="he-IL" sz="2000" dirty="0">
              <a:latin typeface="David" panose="020E0502060401010101" pitchFamily="34" charset="-79"/>
              <a:cs typeface="David" panose="020E0502060401010101" pitchFamily="34" charset="-79"/>
            </a:endParaRPr>
          </a:p>
          <a:p>
            <a:endParaRPr lang="he-IL" sz="2000" dirty="0" smtClean="0">
              <a:latin typeface="David" panose="020E0502060401010101" pitchFamily="34" charset="-79"/>
              <a:cs typeface="David" panose="020E0502060401010101" pitchFamily="34" charset="-79"/>
            </a:endParaRPr>
          </a:p>
          <a:p>
            <a:endParaRPr lang="he-IL" sz="2000" dirty="0">
              <a:latin typeface="David" panose="020E0502060401010101" pitchFamily="34" charset="-79"/>
              <a:cs typeface="David" panose="020E0502060401010101" pitchFamily="34" charset="-79"/>
            </a:endParaRPr>
          </a:p>
          <a:p>
            <a:r>
              <a:rPr lang="he-IL" sz="2000" dirty="0" smtClean="0">
                <a:latin typeface="David" panose="020E0502060401010101" pitchFamily="34" charset="-79"/>
                <a:cs typeface="David" panose="020E0502060401010101" pitchFamily="34" charset="-79"/>
              </a:rPr>
              <a:t>אנו מביאים המלצות בתחומים רבים כולל:</a:t>
            </a:r>
          </a:p>
          <a:p>
            <a:endParaRPr lang="he-IL" sz="2000" dirty="0">
              <a:latin typeface="David" panose="020E0502060401010101" pitchFamily="34" charset="-79"/>
              <a:cs typeface="David" panose="020E0502060401010101" pitchFamily="34" charset="-79"/>
            </a:endParaRPr>
          </a:p>
          <a:p>
            <a:endParaRPr lang="he-IL" sz="2000" dirty="0" smtClean="0">
              <a:latin typeface="David" panose="020E0502060401010101" pitchFamily="34" charset="-79"/>
              <a:cs typeface="David" panose="020E0502060401010101" pitchFamily="34" charset="-79"/>
            </a:endParaRPr>
          </a:p>
          <a:p>
            <a:pPr>
              <a:buFont typeface="Wingdings" panose="05000000000000000000" pitchFamily="2" charset="2"/>
              <a:buChar char="§"/>
            </a:pPr>
            <a:r>
              <a:rPr lang="he-IL" sz="2000" dirty="0" smtClean="0">
                <a:latin typeface="David" panose="020E0502060401010101" pitchFamily="34" charset="-79"/>
                <a:cs typeface="David" panose="020E0502060401010101" pitchFamily="34" charset="-79"/>
              </a:rPr>
              <a:t>תוכנית מרווחה לתעסוקה</a:t>
            </a:r>
          </a:p>
          <a:p>
            <a:pPr>
              <a:buFont typeface="Wingdings" panose="05000000000000000000" pitchFamily="2" charset="2"/>
              <a:buChar char="§"/>
            </a:pPr>
            <a:r>
              <a:rPr lang="he-IL" sz="2000" dirty="0" smtClean="0">
                <a:latin typeface="David" panose="020E0502060401010101" pitchFamily="34" charset="-79"/>
                <a:cs typeface="David" panose="020E0502060401010101" pitchFamily="34" charset="-79"/>
              </a:rPr>
              <a:t>מס הכנסה שלילי</a:t>
            </a:r>
          </a:p>
          <a:p>
            <a:pPr>
              <a:buFont typeface="Wingdings" panose="05000000000000000000" pitchFamily="2" charset="2"/>
              <a:buChar char="§"/>
            </a:pPr>
            <a:r>
              <a:rPr lang="he-IL" sz="2000" dirty="0" smtClean="0">
                <a:latin typeface="David" panose="020E0502060401010101" pitchFamily="34" charset="-79"/>
                <a:cs typeface="David" panose="020E0502060401010101" pitchFamily="34" charset="-79"/>
              </a:rPr>
              <a:t>חינוך – תוכניות נרחבות</a:t>
            </a:r>
          </a:p>
          <a:p>
            <a:pPr>
              <a:buFont typeface="Wingdings" panose="05000000000000000000" pitchFamily="2" charset="2"/>
              <a:buChar char="§"/>
            </a:pPr>
            <a:r>
              <a:rPr lang="he-IL" sz="2000" dirty="0" smtClean="0">
                <a:latin typeface="David" panose="020E0502060401010101" pitchFamily="34" charset="-79"/>
                <a:cs typeface="David" panose="020E0502060401010101" pitchFamily="34" charset="-79"/>
              </a:rPr>
              <a:t>הכשרה מקצועית</a:t>
            </a:r>
          </a:p>
          <a:p>
            <a:pPr>
              <a:buFont typeface="Wingdings" panose="05000000000000000000" pitchFamily="2" charset="2"/>
              <a:buChar char="§"/>
            </a:pPr>
            <a:r>
              <a:rPr lang="he-IL" sz="2000" dirty="0" smtClean="0">
                <a:latin typeface="David" panose="020E0502060401010101" pitchFamily="34" charset="-79"/>
                <a:cs typeface="David" panose="020E0502060401010101" pitchFamily="34" charset="-79"/>
              </a:rPr>
              <a:t>תווך תעסוקתי</a:t>
            </a:r>
          </a:p>
          <a:p>
            <a:pPr>
              <a:buFont typeface="Wingdings" panose="05000000000000000000" pitchFamily="2" charset="2"/>
              <a:buChar char="§"/>
            </a:pPr>
            <a:r>
              <a:rPr lang="he-IL" sz="2000" dirty="0" smtClean="0">
                <a:latin typeface="David" panose="020E0502060401010101" pitchFamily="34" charset="-79"/>
                <a:cs typeface="David" panose="020E0502060401010101" pitchFamily="34" charset="-79"/>
              </a:rPr>
              <a:t>נושא עובדים זרים</a:t>
            </a:r>
          </a:p>
          <a:p>
            <a:pPr>
              <a:buFont typeface="Wingdings" panose="05000000000000000000" pitchFamily="2" charset="2"/>
              <a:buChar char="§"/>
            </a:pPr>
            <a:r>
              <a:rPr lang="he-IL" sz="2000" dirty="0" smtClean="0">
                <a:latin typeface="David" panose="020E0502060401010101" pitchFamily="34" charset="-79"/>
                <a:cs typeface="David" panose="020E0502060401010101" pitchFamily="34" charset="-79"/>
              </a:rPr>
              <a:t>עידוד תעסוקת נשים</a:t>
            </a:r>
          </a:p>
          <a:p>
            <a:pPr>
              <a:buFont typeface="Wingdings" panose="05000000000000000000" pitchFamily="2" charset="2"/>
              <a:buChar char="§"/>
            </a:pPr>
            <a:r>
              <a:rPr lang="he-IL" sz="2000" dirty="0" smtClean="0">
                <a:latin typeface="David" panose="020E0502060401010101" pitchFamily="34" charset="-79"/>
                <a:cs typeface="David" panose="020E0502060401010101" pitchFamily="34" charset="-79"/>
              </a:rPr>
              <a:t>הנגישות הפיסית של מקומות עבודה</a:t>
            </a:r>
          </a:p>
          <a:p>
            <a:pPr>
              <a:buFont typeface="Wingdings" panose="05000000000000000000" pitchFamily="2" charset="2"/>
              <a:buChar char="§"/>
            </a:pPr>
            <a:r>
              <a:rPr lang="he-IL" sz="2000" dirty="0" smtClean="0">
                <a:latin typeface="David" panose="020E0502060401010101" pitchFamily="34" charset="-79"/>
                <a:cs typeface="David" panose="020E0502060401010101" pitchFamily="34" charset="-79"/>
              </a:rPr>
              <a:t>חוקים נגד אפלייה ואכיפה</a:t>
            </a:r>
          </a:p>
          <a:p>
            <a:pPr>
              <a:buFont typeface="Wingdings" panose="05000000000000000000" pitchFamily="2" charset="2"/>
              <a:buChar char="§"/>
            </a:pPr>
            <a:r>
              <a:rPr lang="he-IL" sz="2000" dirty="0" smtClean="0">
                <a:latin typeface="David" panose="020E0502060401010101" pitchFamily="34" charset="-79"/>
                <a:cs typeface="David" panose="020E0502060401010101" pitchFamily="34" charset="-79"/>
              </a:rPr>
              <a:t>תעסוקת אקדמאים</a:t>
            </a:r>
          </a:p>
          <a:p>
            <a:pPr>
              <a:buFont typeface="Wingdings" panose="05000000000000000000" pitchFamily="2" charset="2"/>
              <a:buChar char="§"/>
            </a:pPr>
            <a:endParaRPr lang="en-US" sz="20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833874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755650" y="0"/>
            <a:ext cx="7573963" cy="1600200"/>
          </a:xfrm>
        </p:spPr>
        <p:txBody>
          <a:bodyPr lIns="91430" tIns="45714" rIns="91430" bIns="45714"/>
          <a:lstStyle/>
          <a:p>
            <a:pPr algn="ctr" eaLnBrk="1" hangingPunct="1"/>
            <a:r>
              <a:rPr lang="he-IL" altLang="he-IL" sz="4400" b="1" dirty="0" smtClean="0">
                <a:solidFill>
                  <a:schemeClr val="accent1"/>
                </a:solidFill>
                <a:cs typeface="David" pitchFamily="34" charset="-79"/>
              </a:rPr>
              <a:t>תמרוץ הביקוש לעבודה</a:t>
            </a:r>
            <a:endParaRPr lang="en-US" altLang="he-IL" sz="4400" b="1" dirty="0" smtClean="0">
              <a:solidFill>
                <a:schemeClr val="accent1"/>
              </a:solidFill>
              <a:cs typeface="David" pitchFamily="34" charset="-79"/>
            </a:endParaRPr>
          </a:p>
        </p:txBody>
      </p:sp>
      <p:sp>
        <p:nvSpPr>
          <p:cNvPr id="59395" name="Rectangle 3"/>
          <p:cNvSpPr>
            <a:spLocks noGrp="1" noChangeArrowheads="1"/>
          </p:cNvSpPr>
          <p:nvPr>
            <p:ph idx="4294967295"/>
          </p:nvPr>
        </p:nvSpPr>
        <p:spPr>
          <a:xfrm>
            <a:off x="755650" y="1773238"/>
            <a:ext cx="7543800" cy="3886200"/>
          </a:xfrm>
        </p:spPr>
        <p:txBody>
          <a:bodyPr lIns="91430" tIns="45714" rIns="91430" bIns="45714">
            <a:normAutofit fontScale="85000" lnSpcReduction="20000"/>
          </a:bodyPr>
          <a:lstStyle/>
          <a:p>
            <a:pPr algn="r" defTabSz="912813" rtl="1" eaLnBrk="1" hangingPunct="1">
              <a:buFont typeface="Wingdings" pitchFamily="2" charset="2"/>
              <a:buChar char="§"/>
            </a:pPr>
            <a:r>
              <a:rPr lang="he-IL" altLang="he-IL" dirty="0" smtClean="0">
                <a:cs typeface="David" pitchFamily="34" charset="-79"/>
              </a:rPr>
              <a:t>הקמת תשתיות למפעלים באזורים גיאוגרפיים רלבנטיים</a:t>
            </a:r>
            <a:r>
              <a:rPr lang="en-US" altLang="he-IL" dirty="0" smtClean="0">
                <a:cs typeface="David" pitchFamily="34" charset="-79"/>
              </a:rPr>
              <a:t> </a:t>
            </a:r>
            <a:endParaRPr lang="he-IL" altLang="he-IL" dirty="0" smtClean="0">
              <a:cs typeface="David" pitchFamily="34" charset="-79"/>
            </a:endParaRPr>
          </a:p>
          <a:p>
            <a:pPr algn="r" defTabSz="912813" rtl="1" eaLnBrk="1" hangingPunct="1">
              <a:buFont typeface="Wingdings" pitchFamily="2" charset="2"/>
              <a:buChar char="§"/>
            </a:pPr>
            <a:r>
              <a:rPr lang="he-IL" altLang="he-IL" dirty="0" smtClean="0">
                <a:latin typeface="David" pitchFamily="34" charset="-79"/>
                <a:cs typeface="David" pitchFamily="34" charset="-79"/>
              </a:rPr>
              <a:t>פיתוח מיוחד וייעודי של היישובים הלא מוכרים בנגב בתחום התעסוקתי</a:t>
            </a:r>
          </a:p>
          <a:p>
            <a:pPr algn="r" defTabSz="912813" rtl="1" eaLnBrk="1" hangingPunct="1">
              <a:buFont typeface="Wingdings" pitchFamily="2" charset="2"/>
              <a:buChar char="§"/>
            </a:pPr>
            <a:endParaRPr lang="he-IL" altLang="he-IL" dirty="0" smtClean="0">
              <a:latin typeface="David" pitchFamily="34" charset="-79"/>
              <a:cs typeface="David" pitchFamily="34" charset="-79"/>
            </a:endParaRPr>
          </a:p>
          <a:p>
            <a:pPr algn="r" defTabSz="912813" rtl="1" eaLnBrk="1" hangingPunct="1">
              <a:buFont typeface="Wingdings" pitchFamily="2" charset="2"/>
              <a:buChar char="§"/>
            </a:pPr>
            <a:r>
              <a:rPr lang="he-IL" altLang="he-IL" dirty="0" smtClean="0">
                <a:cs typeface="David" pitchFamily="34" charset="-79"/>
              </a:rPr>
              <a:t>הדרכה והכוונה בתחומים של ניהול ויזמות</a:t>
            </a:r>
            <a:r>
              <a:rPr lang="en-US" altLang="he-IL" dirty="0" smtClean="0">
                <a:cs typeface="David" pitchFamily="34" charset="-79"/>
              </a:rPr>
              <a:t> </a:t>
            </a:r>
            <a:endParaRPr lang="he-IL" altLang="he-IL" dirty="0" smtClean="0">
              <a:cs typeface="David" pitchFamily="34" charset="-79"/>
            </a:endParaRPr>
          </a:p>
          <a:p>
            <a:pPr algn="r" defTabSz="912813" rtl="1" eaLnBrk="1" hangingPunct="1">
              <a:buFont typeface="Wingdings" pitchFamily="2" charset="2"/>
              <a:buChar char="§"/>
            </a:pPr>
            <a:endParaRPr lang="he-IL" altLang="he-IL" dirty="0" smtClean="0">
              <a:cs typeface="David" pitchFamily="34" charset="-79"/>
            </a:endParaRPr>
          </a:p>
          <a:p>
            <a:pPr algn="r" defTabSz="912813" rtl="1" eaLnBrk="1" hangingPunct="1">
              <a:buFont typeface="Wingdings" pitchFamily="2" charset="2"/>
              <a:buChar char="§"/>
            </a:pPr>
            <a:r>
              <a:rPr lang="he-IL" altLang="he-IL" dirty="0" smtClean="0">
                <a:cs typeface="David" pitchFamily="34" charset="-79"/>
              </a:rPr>
              <a:t>סבסוד הקמת פירמות חדשות, תוך התמקדות בעסקים קטנים ובינוניים</a:t>
            </a:r>
            <a:r>
              <a:rPr lang="en-US" altLang="he-IL" dirty="0" smtClean="0">
                <a:cs typeface="David" pitchFamily="34" charset="-79"/>
              </a:rPr>
              <a:t> </a:t>
            </a:r>
            <a:endParaRPr lang="he-IL" altLang="he-IL" dirty="0" smtClean="0">
              <a:cs typeface="David" pitchFamily="34" charset="-79"/>
            </a:endParaRPr>
          </a:p>
          <a:p>
            <a:pPr algn="r" defTabSz="912813" rtl="1" eaLnBrk="1" hangingPunct="1">
              <a:buFont typeface="Wingdings" pitchFamily="2" charset="2"/>
              <a:buChar char="§"/>
            </a:pPr>
            <a:r>
              <a:rPr lang="he-IL" altLang="he-IL" dirty="0" smtClean="0">
                <a:cs typeface="David" pitchFamily="34" charset="-79"/>
              </a:rPr>
              <a:t>טיפול בנושא קבלת אשראי מבנקים ומקרנות</a:t>
            </a:r>
          </a:p>
          <a:p>
            <a:pPr algn="r" defTabSz="912813" rtl="1" eaLnBrk="1" hangingPunct="1">
              <a:buFont typeface="Wingdings" pitchFamily="2" charset="2"/>
              <a:buChar char="§"/>
            </a:pPr>
            <a:r>
              <a:rPr lang="he-IL" altLang="he-IL" dirty="0" smtClean="0">
                <a:cs typeface="David" pitchFamily="34" charset="-79"/>
              </a:rPr>
              <a:t>ובכלל:</a:t>
            </a:r>
            <a:r>
              <a:rPr lang="en-US" altLang="he-IL" dirty="0" smtClean="0">
                <a:cs typeface="David" pitchFamily="34" charset="-79"/>
              </a:rPr>
              <a:t> </a:t>
            </a:r>
            <a:r>
              <a:rPr lang="he-IL" altLang="he-IL" dirty="0" smtClean="0">
                <a:cs typeface="David" pitchFamily="34" charset="-79"/>
              </a:rPr>
              <a:t>פיתוח התווך הפיננסי במגזר הערבי</a:t>
            </a:r>
          </a:p>
          <a:p>
            <a:pPr marL="0" indent="0" algn="r" defTabSz="912813" rtl="1" eaLnBrk="1" hangingPunct="1">
              <a:buNone/>
            </a:pPr>
            <a:r>
              <a:rPr lang="en-US" altLang="he-IL" dirty="0" smtClean="0">
                <a:cs typeface="David" pitchFamily="34" charset="-79"/>
              </a:rPr>
              <a:t> </a:t>
            </a:r>
            <a:endParaRPr lang="he-IL" altLang="he-IL" dirty="0" smtClean="0">
              <a:cs typeface="David" pitchFamily="34" charset="-79"/>
            </a:endParaRPr>
          </a:p>
          <a:p>
            <a:pPr algn="r" defTabSz="912813" rtl="1" eaLnBrk="1" hangingPunct="1">
              <a:buFont typeface="Wingdings" pitchFamily="2" charset="2"/>
              <a:buChar char="§"/>
            </a:pPr>
            <a:r>
              <a:rPr lang="he-IL" altLang="he-IL" dirty="0" smtClean="0">
                <a:latin typeface="David" pitchFamily="34" charset="-79"/>
                <a:cs typeface="David" pitchFamily="34" charset="-79"/>
              </a:rPr>
              <a:t>דרישות מפירמות המקבלות סיוע ממשלתי בתחום העסקת ערבים</a:t>
            </a:r>
          </a:p>
          <a:p>
            <a:pPr algn="r" defTabSz="912813" rtl="1" eaLnBrk="1" hangingPunct="1">
              <a:buFont typeface="Wingdings" pitchFamily="2" charset="2"/>
              <a:buChar char="§"/>
            </a:pPr>
            <a:r>
              <a:rPr lang="he-IL" altLang="he-IL" dirty="0" smtClean="0">
                <a:cs typeface="David" pitchFamily="34" charset="-79"/>
              </a:rPr>
              <a:t>פעולה נמרצת יותר לשילוב עובדים ערבים במגזר הציבורי בהתאם להחלטות ממשלה קיימות</a:t>
            </a:r>
            <a:r>
              <a:rPr lang="en-US" altLang="he-IL" dirty="0" smtClean="0">
                <a:cs typeface="David" pitchFamily="34" charset="-79"/>
              </a:rPr>
              <a:t> </a:t>
            </a:r>
          </a:p>
        </p:txBody>
      </p:sp>
    </p:spTree>
    <p:extLst>
      <p:ext uri="{BB962C8B-B14F-4D97-AF65-F5344CB8AC3E}">
        <p14:creationId xmlns:p14="http://schemas.microsoft.com/office/powerpoint/2010/main" val="2120138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755650" y="-242888"/>
            <a:ext cx="7573963" cy="1600201"/>
          </a:xfrm>
        </p:spPr>
        <p:txBody>
          <a:bodyPr lIns="91430" tIns="45714" rIns="91430" bIns="45714"/>
          <a:lstStyle/>
          <a:p>
            <a:pPr algn="ctr" eaLnBrk="1" hangingPunct="1"/>
            <a:r>
              <a:rPr lang="he-IL" altLang="he-IL" sz="4400" b="1" smtClean="0">
                <a:solidFill>
                  <a:schemeClr val="accent1"/>
                </a:solidFill>
                <a:cs typeface="David" pitchFamily="34" charset="-79"/>
              </a:rPr>
              <a:t>תעסוקת אקדמאים</a:t>
            </a:r>
            <a:endParaRPr lang="en-US" altLang="he-IL" sz="4400" b="1" smtClean="0">
              <a:solidFill>
                <a:schemeClr val="accent1"/>
              </a:solidFill>
              <a:cs typeface="David" pitchFamily="34" charset="-79"/>
            </a:endParaRPr>
          </a:p>
        </p:txBody>
      </p:sp>
      <p:sp>
        <p:nvSpPr>
          <p:cNvPr id="73731" name="Rectangle 3"/>
          <p:cNvSpPr>
            <a:spLocks noGrp="1" noChangeArrowheads="1"/>
          </p:cNvSpPr>
          <p:nvPr>
            <p:ph idx="4294967295"/>
          </p:nvPr>
        </p:nvSpPr>
        <p:spPr>
          <a:xfrm>
            <a:off x="755650" y="2060575"/>
            <a:ext cx="7543800" cy="3886200"/>
          </a:xfrm>
        </p:spPr>
        <p:txBody>
          <a:bodyPr lIns="91430" tIns="45714" rIns="91430" bIns="45714"/>
          <a:lstStyle/>
          <a:p>
            <a:pPr algn="r" defTabSz="912813" rtl="1" eaLnBrk="1" hangingPunct="1">
              <a:buFont typeface="Wingdings" pitchFamily="2" charset="2"/>
              <a:buChar char="§"/>
            </a:pPr>
            <a:r>
              <a:rPr lang="he-IL" altLang="he-IL" dirty="0" smtClean="0">
                <a:cs typeface="David" pitchFamily="34" charset="-79"/>
              </a:rPr>
              <a:t>עידוד נקיטת מדיניות גיוס פעילה (כמו חברת "אינטל"): פרסום מודעות בערבית ביישובים ובמדיה הערבית, צירוף מראיין ערבי לראיון הקבלה לעבודה, עידוד קשרים בין העובדים הערבים לבין הקהילות שלהם.</a:t>
            </a:r>
            <a:r>
              <a:rPr lang="en-US" altLang="he-IL" dirty="0" smtClean="0">
                <a:cs typeface="David" pitchFamily="34" charset="-79"/>
              </a:rPr>
              <a:t> </a:t>
            </a:r>
            <a:endParaRPr lang="he-IL" altLang="he-IL" dirty="0" smtClean="0">
              <a:cs typeface="David" pitchFamily="34" charset="-79"/>
            </a:endParaRPr>
          </a:p>
          <a:p>
            <a:pPr algn="r" defTabSz="912813" rtl="1" eaLnBrk="1" hangingPunct="1">
              <a:buFont typeface="Wingdings" pitchFamily="2" charset="2"/>
              <a:buChar char="§"/>
            </a:pPr>
            <a:r>
              <a:rPr lang="he-IL" altLang="he-IL" dirty="0" smtClean="0">
                <a:cs typeface="David" pitchFamily="34" charset="-79"/>
              </a:rPr>
              <a:t>להפיק לקחים מדוגמאות חיוביות: אינטל, סופרפארם</a:t>
            </a:r>
          </a:p>
          <a:p>
            <a:pPr algn="r" defTabSz="912813" rtl="1" eaLnBrk="1" hangingPunct="1">
              <a:buFont typeface="Wingdings" pitchFamily="2" charset="2"/>
              <a:buChar char="§"/>
            </a:pPr>
            <a:r>
              <a:rPr lang="he-IL" altLang="he-IL" dirty="0" smtClean="0">
                <a:cs typeface="David" pitchFamily="34" charset="-79"/>
              </a:rPr>
              <a:t>מתן תמריצים לחברות אשר יישמו מדיניות שכזו.</a:t>
            </a:r>
          </a:p>
          <a:p>
            <a:pPr algn="r" defTabSz="912813" rtl="1" eaLnBrk="1" hangingPunct="1"/>
            <a:endParaRPr lang="en-US" altLang="he-IL" dirty="0" smtClean="0">
              <a:cs typeface="David" pitchFamily="34" charset="-79"/>
            </a:endParaRPr>
          </a:p>
        </p:txBody>
      </p:sp>
    </p:spTree>
    <p:extLst>
      <p:ext uri="{BB962C8B-B14F-4D97-AF65-F5344CB8AC3E}">
        <p14:creationId xmlns:p14="http://schemas.microsoft.com/office/powerpoint/2010/main" val="2898986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933061"/>
            <a:ext cx="497618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891216" y="383201"/>
            <a:ext cx="7297190" cy="523220"/>
          </a:xfrm>
          <a:prstGeom prst="rect">
            <a:avLst/>
          </a:prstGeom>
        </p:spPr>
        <p:txBody>
          <a:bodyPr wrap="none">
            <a:spAutoFit/>
          </a:bodyPr>
          <a:lstStyle/>
          <a:p>
            <a:r>
              <a:rPr lang="he-IL" sz="2800" b="1" dirty="0">
                <a:solidFill>
                  <a:srgbClr val="C00000"/>
                </a:solidFill>
                <a:latin typeface="David" pitchFamily="34" charset="-79"/>
                <a:cs typeface="David" pitchFamily="34" charset="-79"/>
              </a:rPr>
              <a:t>סיכום משמעות תקציבית של צעדי המדיניות המוצעים</a:t>
            </a:r>
            <a:endParaRPr lang="he-IL" sz="2800" dirty="0">
              <a:solidFill>
                <a:srgbClr val="C00000"/>
              </a:solidFill>
              <a:latin typeface="David" pitchFamily="34" charset="-79"/>
              <a:cs typeface="David" pitchFamily="34" charset="-79"/>
            </a:endParaRPr>
          </a:p>
        </p:txBody>
      </p:sp>
    </p:spTree>
    <p:extLst>
      <p:ext uri="{BB962C8B-B14F-4D97-AF65-F5344CB8AC3E}">
        <p14:creationId xmlns:p14="http://schemas.microsoft.com/office/powerpoint/2010/main" val="2191436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034"/>
          <a:stretch/>
        </p:blipFill>
        <p:spPr bwMode="auto">
          <a:xfrm>
            <a:off x="1511484" y="1628800"/>
            <a:ext cx="590846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251261" y="692530"/>
            <a:ext cx="8428911" cy="523220"/>
          </a:xfrm>
          <a:prstGeom prst="rect">
            <a:avLst/>
          </a:prstGeom>
        </p:spPr>
        <p:txBody>
          <a:bodyPr wrap="none">
            <a:spAutoFit/>
          </a:bodyPr>
          <a:lstStyle/>
          <a:p>
            <a:r>
              <a:rPr lang="he-IL" sz="2800" b="1" dirty="0">
                <a:solidFill>
                  <a:srgbClr val="C00000"/>
                </a:solidFill>
                <a:latin typeface="David" pitchFamily="34" charset="-79"/>
                <a:cs typeface="David" pitchFamily="34" charset="-79"/>
              </a:rPr>
              <a:t>סיכום משמעות תקציבית של צעדי המדיניות </a:t>
            </a:r>
            <a:r>
              <a:rPr lang="he-IL" sz="2800" b="1" dirty="0" smtClean="0">
                <a:solidFill>
                  <a:srgbClr val="C00000"/>
                </a:solidFill>
                <a:latin typeface="David" pitchFamily="34" charset="-79"/>
                <a:cs typeface="David" pitchFamily="34" charset="-79"/>
              </a:rPr>
              <a:t>המוצעים (המשך)</a:t>
            </a:r>
            <a:endParaRPr lang="he-IL" sz="2800" dirty="0">
              <a:solidFill>
                <a:srgbClr val="C00000"/>
              </a:solidFill>
              <a:latin typeface="David" pitchFamily="34" charset="-79"/>
              <a:cs typeface="David" pitchFamily="34" charset="-79"/>
            </a:endParaRPr>
          </a:p>
        </p:txBody>
      </p:sp>
    </p:spTree>
    <p:extLst>
      <p:ext uri="{BB962C8B-B14F-4D97-AF65-F5344CB8AC3E}">
        <p14:creationId xmlns:p14="http://schemas.microsoft.com/office/powerpoint/2010/main" val="1445448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 y="1938338"/>
            <a:ext cx="76962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1763688" y="751557"/>
            <a:ext cx="5468164" cy="523220"/>
          </a:xfrm>
          <a:prstGeom prst="rect">
            <a:avLst/>
          </a:prstGeom>
        </p:spPr>
        <p:txBody>
          <a:bodyPr wrap="none">
            <a:spAutoFit/>
          </a:bodyPr>
          <a:lstStyle/>
          <a:p>
            <a:r>
              <a:rPr lang="he-IL" sz="2800" b="1" dirty="0">
                <a:solidFill>
                  <a:srgbClr val="C00000"/>
                </a:solidFill>
                <a:latin typeface="David" pitchFamily="34" charset="-79"/>
                <a:cs typeface="David" pitchFamily="34" charset="-79"/>
              </a:rPr>
              <a:t>תקציב מוגבל של 1.5 עד 2 מיליארד ש"ח</a:t>
            </a:r>
            <a:endParaRPr lang="he-IL" sz="2800" dirty="0">
              <a:solidFill>
                <a:srgbClr val="C00000"/>
              </a:solidFill>
              <a:latin typeface="David" pitchFamily="34" charset="-79"/>
              <a:cs typeface="David" pitchFamily="34" charset="-79"/>
            </a:endParaRPr>
          </a:p>
        </p:txBody>
      </p:sp>
    </p:spTree>
    <p:extLst>
      <p:ext uri="{BB962C8B-B14F-4D97-AF65-F5344CB8AC3E}">
        <p14:creationId xmlns:p14="http://schemas.microsoft.com/office/powerpoint/2010/main" val="449358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971600" y="404664"/>
            <a:ext cx="7543800" cy="1000125"/>
          </a:xfrm>
        </p:spPr>
        <p:txBody>
          <a:bodyPr lIns="91430" tIns="45714" rIns="91430" bIns="45714"/>
          <a:lstStyle/>
          <a:p>
            <a:pPr algn="r" eaLnBrk="1" hangingPunct="1"/>
            <a:r>
              <a:rPr lang="he-IL" altLang="he-IL" sz="4100" b="1" dirty="0" smtClean="0">
                <a:solidFill>
                  <a:schemeClr val="accent1"/>
                </a:solidFill>
                <a:cs typeface="David" pitchFamily="34" charset="-79"/>
              </a:rPr>
              <a:t>מבוא</a:t>
            </a:r>
            <a:endParaRPr lang="en-US" altLang="he-IL" sz="4100" b="1" dirty="0" smtClean="0">
              <a:solidFill>
                <a:schemeClr val="accent1"/>
              </a:solidFill>
              <a:cs typeface="David" pitchFamily="34" charset="-79"/>
            </a:endParaRPr>
          </a:p>
        </p:txBody>
      </p:sp>
      <p:sp>
        <p:nvSpPr>
          <p:cNvPr id="24579" name="Rectangle 3"/>
          <p:cNvSpPr>
            <a:spLocks noGrp="1" noChangeArrowheads="1"/>
          </p:cNvSpPr>
          <p:nvPr>
            <p:ph idx="4294967295"/>
          </p:nvPr>
        </p:nvSpPr>
        <p:spPr>
          <a:xfrm>
            <a:off x="0" y="980728"/>
            <a:ext cx="8820472" cy="5616922"/>
          </a:xfrm>
        </p:spPr>
        <p:txBody>
          <a:bodyPr lIns="91430" tIns="45714" rIns="91430" bIns="45714"/>
          <a:lstStyle/>
          <a:p>
            <a:pPr algn="r" defTabSz="912813" rtl="1" eaLnBrk="1" hangingPunct="1">
              <a:lnSpc>
                <a:spcPct val="80000"/>
              </a:lnSpc>
              <a:buFont typeface="Wingdings" pitchFamily="2" charset="2"/>
              <a:buNone/>
            </a:pPr>
            <a:endParaRPr lang="he-IL" altLang="he-IL" sz="3400" dirty="0" smtClean="0">
              <a:cs typeface="David" pitchFamily="34" charset="-79"/>
            </a:endParaRPr>
          </a:p>
          <a:p>
            <a:pPr algn="r" defTabSz="912813" rtl="1" eaLnBrk="1" hangingPunct="1">
              <a:lnSpc>
                <a:spcPct val="80000"/>
              </a:lnSpc>
              <a:buFont typeface="Wingdings" pitchFamily="2" charset="2"/>
              <a:buChar char="§"/>
            </a:pPr>
            <a:r>
              <a:rPr lang="he-IL" altLang="he-IL" sz="3400" dirty="0" smtClean="0">
                <a:cs typeface="David" pitchFamily="34" charset="-79"/>
              </a:rPr>
              <a:t>הערבים מהווים 20.4 אחוזים מהאוכלוסייה </a:t>
            </a:r>
          </a:p>
          <a:p>
            <a:pPr algn="r" defTabSz="912813" rtl="1" eaLnBrk="1" hangingPunct="1">
              <a:lnSpc>
                <a:spcPct val="80000"/>
              </a:lnSpc>
              <a:buFont typeface="Wingdings" pitchFamily="2" charset="2"/>
              <a:buChar char="§"/>
            </a:pPr>
            <a:r>
              <a:rPr lang="he-IL" altLang="he-IL" sz="3400" dirty="0" smtClean="0">
                <a:cs typeface="David" pitchFamily="34" charset="-79"/>
              </a:rPr>
              <a:t>שיעורי עוני גבוהים בקרבם – 57 אחוזים</a:t>
            </a:r>
          </a:p>
          <a:p>
            <a:pPr marL="0" indent="0" algn="r" defTabSz="912813" rtl="1" eaLnBrk="1" hangingPunct="1">
              <a:lnSpc>
                <a:spcPct val="80000"/>
              </a:lnSpc>
              <a:buNone/>
            </a:pPr>
            <a:endParaRPr lang="he-IL" altLang="he-IL" sz="3400" dirty="0" smtClean="0">
              <a:cs typeface="David" pitchFamily="34" charset="-79"/>
            </a:endParaRPr>
          </a:p>
          <a:p>
            <a:pPr algn="r" defTabSz="912813" rtl="1" eaLnBrk="1" hangingPunct="1">
              <a:lnSpc>
                <a:spcPct val="80000"/>
              </a:lnSpc>
              <a:buFont typeface="Wingdings" pitchFamily="2" charset="2"/>
              <a:buChar char="§"/>
            </a:pPr>
            <a:r>
              <a:rPr lang="he-IL" altLang="he-IL" sz="3400" b="1" dirty="0" smtClean="0">
                <a:cs typeface="David" pitchFamily="34" charset="-79"/>
              </a:rPr>
              <a:t>שורשי בעיית העוני מקורם בשוק העבודה </a:t>
            </a:r>
            <a:r>
              <a:rPr lang="en-US" altLang="he-IL" sz="2800" dirty="0" smtClean="0">
                <a:latin typeface="Palatino Linotype" pitchFamily="18" charset="0"/>
                <a:cs typeface="David" pitchFamily="34" charset="-79"/>
              </a:rPr>
              <a:t>negative labor market outcomes</a:t>
            </a:r>
            <a:r>
              <a:rPr lang="he-IL" altLang="he-IL" sz="3400" dirty="0" smtClean="0">
                <a:cs typeface="David" pitchFamily="34" charset="-79"/>
              </a:rPr>
              <a:t>: </a:t>
            </a:r>
          </a:p>
          <a:p>
            <a:pPr lvl="1" algn="r" defTabSz="912813" rtl="1" eaLnBrk="1" hangingPunct="1">
              <a:lnSpc>
                <a:spcPct val="80000"/>
              </a:lnSpc>
              <a:buFontTx/>
              <a:buChar char="•"/>
            </a:pPr>
            <a:r>
              <a:rPr lang="he-IL" altLang="he-IL" sz="3000" dirty="0" smtClean="0">
                <a:cs typeface="David" pitchFamily="34" charset="-79"/>
              </a:rPr>
              <a:t>שיעורי השתתפות נמוכים</a:t>
            </a:r>
            <a:r>
              <a:rPr lang="en-US" altLang="he-IL" sz="3000" dirty="0" smtClean="0">
                <a:cs typeface="David" pitchFamily="34" charset="-79"/>
              </a:rPr>
              <a:t>  </a:t>
            </a:r>
            <a:r>
              <a:rPr lang="he-IL" altLang="he-IL" sz="3000" dirty="0" smtClean="0">
                <a:cs typeface="David" pitchFamily="34" charset="-79"/>
              </a:rPr>
              <a:t> </a:t>
            </a:r>
            <a:r>
              <a:rPr lang="he-IL" altLang="he-IL" sz="2400" dirty="0" smtClean="0">
                <a:cs typeface="David" pitchFamily="34" charset="-79"/>
              </a:rPr>
              <a:t>(נשים בעיקר)</a:t>
            </a:r>
          </a:p>
          <a:p>
            <a:pPr lvl="1" algn="r" defTabSz="912813" rtl="1" eaLnBrk="1" hangingPunct="1">
              <a:lnSpc>
                <a:spcPct val="80000"/>
              </a:lnSpc>
              <a:buFontTx/>
              <a:buChar char="•"/>
            </a:pPr>
            <a:r>
              <a:rPr lang="he-IL" altLang="he-IL" sz="3000" dirty="0" smtClean="0">
                <a:cs typeface="David" pitchFamily="34" charset="-79"/>
              </a:rPr>
              <a:t>שיעורי אבטלה גבוהים </a:t>
            </a:r>
            <a:r>
              <a:rPr lang="he-IL" altLang="he-IL" sz="2400" dirty="0" smtClean="0">
                <a:cs typeface="David" pitchFamily="34" charset="-79"/>
              </a:rPr>
              <a:t>(גברים בעיקר)</a:t>
            </a:r>
          </a:p>
          <a:p>
            <a:pPr lvl="1" algn="r" defTabSz="912813" rtl="1" eaLnBrk="1" hangingPunct="1">
              <a:lnSpc>
                <a:spcPct val="80000"/>
              </a:lnSpc>
              <a:buFontTx/>
              <a:buChar char="•"/>
            </a:pPr>
            <a:r>
              <a:rPr lang="he-IL" altLang="he-IL" sz="3000" dirty="0" smtClean="0">
                <a:cs typeface="David" pitchFamily="34" charset="-79"/>
              </a:rPr>
              <a:t>ריכוז במשלחי יד וענפים "נמוכים"</a:t>
            </a:r>
          </a:p>
          <a:p>
            <a:pPr lvl="1" algn="r" defTabSz="912813" rtl="1" eaLnBrk="1" hangingPunct="1">
              <a:lnSpc>
                <a:spcPct val="80000"/>
              </a:lnSpc>
              <a:buFontTx/>
              <a:buChar char="•"/>
            </a:pPr>
            <a:r>
              <a:rPr lang="he-IL" altLang="he-IL" sz="3000" dirty="0" smtClean="0">
                <a:cs typeface="David" pitchFamily="34" charset="-79"/>
              </a:rPr>
              <a:t>פריון נמוך ושכר נמוך </a:t>
            </a:r>
          </a:p>
          <a:p>
            <a:pPr algn="r" defTabSz="912813" rtl="1" eaLnBrk="1" hangingPunct="1">
              <a:lnSpc>
                <a:spcPct val="80000"/>
              </a:lnSpc>
              <a:buFont typeface="Wingdings" pitchFamily="2" charset="2"/>
              <a:buNone/>
            </a:pPr>
            <a:endParaRPr lang="en-US" altLang="he-IL" sz="3400" dirty="0" smtClean="0"/>
          </a:p>
        </p:txBody>
      </p:sp>
    </p:spTree>
    <p:extLst>
      <p:ext uri="{BB962C8B-B14F-4D97-AF65-F5344CB8AC3E}">
        <p14:creationId xmlns:p14="http://schemas.microsoft.com/office/powerpoint/2010/main" val="293769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idx="4294967295"/>
          </p:nvPr>
        </p:nvSpPr>
        <p:spPr>
          <a:xfrm>
            <a:off x="755650" y="1196975"/>
            <a:ext cx="7472363" cy="1524000"/>
          </a:xfrm>
        </p:spPr>
        <p:txBody>
          <a:bodyPr lIns="91430" tIns="45714" rIns="91430" bIns="45714"/>
          <a:lstStyle/>
          <a:p>
            <a:pPr algn="ctr" eaLnBrk="1" hangingPunct="1"/>
            <a:r>
              <a:rPr lang="he-IL" altLang="he-IL" b="1" smtClean="0">
                <a:solidFill>
                  <a:schemeClr val="bg1"/>
                </a:solidFill>
                <a:cs typeface="David" pitchFamily="34" charset="-79"/>
              </a:rPr>
              <a:t>סימולציות ושיעורי תשואה</a:t>
            </a:r>
            <a:endParaRPr lang="en-US" altLang="he-IL" b="1" smtClean="0">
              <a:solidFill>
                <a:schemeClr val="bg1"/>
              </a:solidFill>
              <a:cs typeface="David" pitchFamily="34" charset="-79"/>
            </a:endParaRPr>
          </a:p>
        </p:txBody>
      </p:sp>
      <p:sp>
        <p:nvSpPr>
          <p:cNvPr id="3" name="Rectangle 4"/>
          <p:cNvSpPr>
            <a:spLocks noChangeArrowheads="1"/>
          </p:cNvSpPr>
          <p:nvPr/>
        </p:nvSpPr>
        <p:spPr bwMode="auto">
          <a:xfrm>
            <a:off x="827088" y="3644900"/>
            <a:ext cx="7489825" cy="1569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4" rIns="91430" bIns="45714">
            <a:spAutoFit/>
          </a:bodyPr>
          <a:lstStyle>
            <a:lvl1pPr eaLnBrk="0" hangingPunct="0">
              <a:defRPr>
                <a:solidFill>
                  <a:schemeClr val="tx1"/>
                </a:solidFill>
                <a:latin typeface="Arial" pitchFamily="34" charset="0"/>
                <a:cs typeface="David" pitchFamily="34" charset="-79"/>
              </a:defRPr>
            </a:lvl1pPr>
            <a:lvl2pPr marL="742950" indent="-285750" eaLnBrk="0" hangingPunct="0">
              <a:defRPr>
                <a:solidFill>
                  <a:schemeClr val="tx1"/>
                </a:solidFill>
                <a:latin typeface="Arial" pitchFamily="34" charset="0"/>
                <a:cs typeface="David" pitchFamily="34" charset="-79"/>
              </a:defRPr>
            </a:lvl2pPr>
            <a:lvl3pPr marL="1143000" indent="-228600" eaLnBrk="0" hangingPunct="0">
              <a:defRPr>
                <a:solidFill>
                  <a:schemeClr val="tx1"/>
                </a:solidFill>
                <a:latin typeface="Arial" pitchFamily="34" charset="0"/>
                <a:cs typeface="David" pitchFamily="34" charset="-79"/>
              </a:defRPr>
            </a:lvl3pPr>
            <a:lvl4pPr marL="1600200" indent="-228600" eaLnBrk="0" hangingPunct="0">
              <a:defRPr>
                <a:solidFill>
                  <a:schemeClr val="tx1"/>
                </a:solidFill>
                <a:latin typeface="Arial" pitchFamily="34" charset="0"/>
                <a:cs typeface="David" pitchFamily="34" charset="-79"/>
              </a:defRPr>
            </a:lvl4pPr>
            <a:lvl5pPr marL="2057400" indent="-228600" eaLnBrk="0" hangingPunct="0">
              <a:defRPr>
                <a:solidFill>
                  <a:schemeClr val="tx1"/>
                </a:solidFill>
                <a:latin typeface="Arial" pitchFamily="34" charset="0"/>
                <a:cs typeface="David" pitchFamily="34" charset="-79"/>
              </a:defRPr>
            </a:lvl5pPr>
            <a:lvl6pPr marL="2514600" indent="-228600" eaLnBrk="0" fontAlgn="base" hangingPunct="0">
              <a:spcBef>
                <a:spcPct val="0"/>
              </a:spcBef>
              <a:spcAft>
                <a:spcPct val="0"/>
              </a:spcAft>
              <a:defRPr>
                <a:solidFill>
                  <a:schemeClr val="tx1"/>
                </a:solidFill>
                <a:latin typeface="Arial" pitchFamily="34" charset="0"/>
                <a:cs typeface="David" pitchFamily="34" charset="-79"/>
              </a:defRPr>
            </a:lvl6pPr>
            <a:lvl7pPr marL="2971800" indent="-228600" eaLnBrk="0" fontAlgn="base" hangingPunct="0">
              <a:spcBef>
                <a:spcPct val="0"/>
              </a:spcBef>
              <a:spcAft>
                <a:spcPct val="0"/>
              </a:spcAft>
              <a:defRPr>
                <a:solidFill>
                  <a:schemeClr val="tx1"/>
                </a:solidFill>
                <a:latin typeface="Arial" pitchFamily="34" charset="0"/>
                <a:cs typeface="David" pitchFamily="34" charset="-79"/>
              </a:defRPr>
            </a:lvl7pPr>
            <a:lvl8pPr marL="3429000" indent="-228600" eaLnBrk="0" fontAlgn="base" hangingPunct="0">
              <a:spcBef>
                <a:spcPct val="0"/>
              </a:spcBef>
              <a:spcAft>
                <a:spcPct val="0"/>
              </a:spcAft>
              <a:defRPr>
                <a:solidFill>
                  <a:schemeClr val="tx1"/>
                </a:solidFill>
                <a:latin typeface="Arial" pitchFamily="34" charset="0"/>
                <a:cs typeface="David" pitchFamily="34" charset="-79"/>
              </a:defRPr>
            </a:lvl8pPr>
            <a:lvl9pPr marL="3886200" indent="-228600" eaLnBrk="0" fontAlgn="base" hangingPunct="0">
              <a:spcBef>
                <a:spcPct val="0"/>
              </a:spcBef>
              <a:spcAft>
                <a:spcPct val="0"/>
              </a:spcAft>
              <a:defRPr>
                <a:solidFill>
                  <a:schemeClr val="tx1"/>
                </a:solidFill>
                <a:latin typeface="Arial" pitchFamily="34" charset="0"/>
                <a:cs typeface="David" pitchFamily="34" charset="-79"/>
              </a:defRPr>
            </a:lvl9pPr>
          </a:lstStyle>
          <a:p>
            <a:pPr eaLnBrk="1" hangingPunct="1"/>
            <a:r>
              <a:rPr lang="he-IL" altLang="he-IL" sz="2400" b="1" dirty="0">
                <a:solidFill>
                  <a:schemeClr val="tx2"/>
                </a:solidFill>
              </a:rPr>
              <a:t>סימולציות של :</a:t>
            </a:r>
          </a:p>
          <a:p>
            <a:pPr eaLnBrk="1" hangingPunct="1">
              <a:buClr>
                <a:schemeClr val="accent1"/>
              </a:buClr>
              <a:buFont typeface="Wingdings" pitchFamily="2" charset="2"/>
              <a:buChar char="§"/>
            </a:pPr>
            <a:r>
              <a:rPr lang="he-IL" altLang="he-IL" sz="2400" b="1" dirty="0">
                <a:solidFill>
                  <a:schemeClr val="tx2"/>
                </a:solidFill>
              </a:rPr>
              <a:t> שיעורי ההשתתפות של </a:t>
            </a:r>
            <a:r>
              <a:rPr lang="he-IL" altLang="he-IL" sz="2400" b="1" dirty="0" smtClean="0">
                <a:solidFill>
                  <a:schemeClr val="tx2"/>
                </a:solidFill>
              </a:rPr>
              <a:t>נשים ערביות</a:t>
            </a:r>
            <a:endParaRPr lang="he-IL" altLang="he-IL" sz="2400" b="1" dirty="0">
              <a:solidFill>
                <a:schemeClr val="tx2"/>
              </a:solidFill>
            </a:endParaRPr>
          </a:p>
          <a:p>
            <a:pPr eaLnBrk="1" hangingPunct="1">
              <a:buClr>
                <a:schemeClr val="accent1"/>
              </a:buClr>
              <a:buFont typeface="Wingdings" pitchFamily="2" charset="2"/>
              <a:buChar char="§"/>
            </a:pPr>
            <a:r>
              <a:rPr lang="he-IL" altLang="he-IL" sz="2400" b="1" dirty="0">
                <a:solidFill>
                  <a:schemeClr val="tx2"/>
                </a:solidFill>
              </a:rPr>
              <a:t> </a:t>
            </a:r>
            <a:r>
              <a:rPr lang="he-IL" altLang="he-IL" sz="2400" b="1" dirty="0" smtClean="0">
                <a:solidFill>
                  <a:schemeClr val="tx2"/>
                </a:solidFill>
              </a:rPr>
              <a:t>סך התוצר של נשים ערביות בשנה</a:t>
            </a:r>
            <a:endParaRPr lang="he-IL" altLang="he-IL" sz="2400" b="1" dirty="0">
              <a:solidFill>
                <a:schemeClr val="tx2"/>
              </a:solidFill>
            </a:endParaRPr>
          </a:p>
          <a:p>
            <a:pPr eaLnBrk="1" hangingPunct="1">
              <a:buClr>
                <a:schemeClr val="accent1"/>
              </a:buClr>
              <a:buFont typeface="Wingdings" pitchFamily="2" charset="2"/>
              <a:buChar char="§"/>
            </a:pPr>
            <a:r>
              <a:rPr lang="he-IL" altLang="he-IL" sz="2400" b="1" dirty="0">
                <a:solidFill>
                  <a:schemeClr val="tx2"/>
                </a:solidFill>
              </a:rPr>
              <a:t> שיעורי התשואה</a:t>
            </a:r>
            <a:endParaRPr lang="en-US" altLang="he-IL" sz="2400" b="1" dirty="0">
              <a:solidFill>
                <a:schemeClr val="tx2"/>
              </a:solidFill>
            </a:endParaRPr>
          </a:p>
        </p:txBody>
      </p:sp>
    </p:spTree>
    <p:extLst>
      <p:ext uri="{BB962C8B-B14F-4D97-AF65-F5344CB8AC3E}">
        <p14:creationId xmlns:p14="http://schemas.microsoft.com/office/powerpoint/2010/main" val="2558094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11560" y="0"/>
            <a:ext cx="7934325" cy="1412776"/>
          </a:xfrm>
          <a:prstGeom prst="rect">
            <a:avLst/>
          </a:prstGeom>
        </p:spPr>
        <p:txBody>
          <a:bodyPr vert="horz" lIns="91440" tIns="45720" rIns="91440" bIns="45720" rtlCol="0" anchor="b" anchorCtr="0">
            <a:normAutofit/>
          </a:bodyPr>
          <a:lst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altLang="he-IL" sz="2800" b="1" dirty="0" smtClean="0">
                <a:solidFill>
                  <a:schemeClr val="accent1"/>
                </a:solidFill>
                <a:cs typeface="David" pitchFamily="34" charset="-79"/>
              </a:rPr>
              <a:t>תחזית גידול האוכלוסייה של הנשים הערביות בנות 15 ומעלה</a:t>
            </a:r>
            <a:endParaRPr lang="en-US" altLang="he-IL" sz="2800" b="1" dirty="0" smtClean="0">
              <a:solidFill>
                <a:schemeClr val="accent1"/>
              </a:solidFill>
              <a:cs typeface="David" pitchFamily="34" charset="-79"/>
            </a:endParaRPr>
          </a:p>
        </p:txBody>
      </p:sp>
      <p:graphicFrame>
        <p:nvGraphicFramePr>
          <p:cNvPr id="5" name="תרשים 4"/>
          <p:cNvGraphicFramePr>
            <a:graphicFrameLocks noGrp="1"/>
          </p:cNvGraphicFramePr>
          <p:nvPr>
            <p:extLst>
              <p:ext uri="{D42A27DB-BD31-4B8C-83A1-F6EECF244321}">
                <p14:modId xmlns:p14="http://schemas.microsoft.com/office/powerpoint/2010/main" val="3323222761"/>
              </p:ext>
            </p:extLst>
          </p:nvPr>
        </p:nvGraphicFramePr>
        <p:xfrm>
          <a:off x="575037" y="1628800"/>
          <a:ext cx="7992888" cy="47465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04610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55650" y="0"/>
            <a:ext cx="7573963" cy="1340768"/>
          </a:xfrm>
        </p:spPr>
        <p:txBody>
          <a:bodyPr>
            <a:normAutofit/>
          </a:bodyPr>
          <a:lstStyle/>
          <a:p>
            <a:pPr algn="ctr"/>
            <a:r>
              <a:rPr lang="he-IL" altLang="he-IL" sz="2800" b="1" dirty="0" smtClean="0">
                <a:solidFill>
                  <a:schemeClr val="accent1"/>
                </a:solidFill>
                <a:cs typeface="David" pitchFamily="34" charset="-79"/>
              </a:rPr>
              <a:t>תחזית גידול מספר הנשים הערביות המשתתפות בכוח העבודה</a:t>
            </a:r>
            <a:endParaRPr lang="en-US" altLang="he-IL" sz="2800" b="1" dirty="0" smtClean="0">
              <a:solidFill>
                <a:schemeClr val="accent1"/>
              </a:solidFill>
              <a:cs typeface="David" pitchFamily="34" charset="-79"/>
            </a:endParaRPr>
          </a:p>
        </p:txBody>
      </p:sp>
      <p:graphicFrame>
        <p:nvGraphicFramePr>
          <p:cNvPr id="5" name="תרשים 4"/>
          <p:cNvGraphicFramePr>
            <a:graphicFrameLocks noGrp="1"/>
          </p:cNvGraphicFramePr>
          <p:nvPr>
            <p:extLst>
              <p:ext uri="{D42A27DB-BD31-4B8C-83A1-F6EECF244321}">
                <p14:modId xmlns:p14="http://schemas.microsoft.com/office/powerpoint/2010/main" val="202197602"/>
              </p:ext>
            </p:extLst>
          </p:nvPr>
        </p:nvGraphicFramePr>
        <p:xfrm>
          <a:off x="467544" y="1412776"/>
          <a:ext cx="8208912"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6114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4213" y="0"/>
            <a:ext cx="7632700" cy="1340768"/>
          </a:xfrm>
        </p:spPr>
        <p:txBody>
          <a:bodyPr>
            <a:normAutofit/>
          </a:bodyPr>
          <a:lstStyle/>
          <a:p>
            <a:pPr algn="ctr"/>
            <a:r>
              <a:rPr lang="he-IL" altLang="he-IL" sz="2800" b="1" dirty="0" smtClean="0">
                <a:solidFill>
                  <a:schemeClr val="accent1"/>
                </a:solidFill>
                <a:cs typeface="David" pitchFamily="34" charset="-79"/>
              </a:rPr>
              <a:t>סימולציית שיעור ההשתתפות של נשים ערביות בכוח העבודה</a:t>
            </a:r>
            <a:endParaRPr lang="en-US" altLang="he-IL" sz="2800" b="1" dirty="0" smtClean="0">
              <a:solidFill>
                <a:schemeClr val="accent1"/>
              </a:solidFill>
              <a:cs typeface="David" pitchFamily="34" charset="-79"/>
            </a:endParaRPr>
          </a:p>
        </p:txBody>
      </p:sp>
      <p:graphicFrame>
        <p:nvGraphicFramePr>
          <p:cNvPr id="5" name="תרשים 4"/>
          <p:cNvGraphicFramePr>
            <a:graphicFrameLocks noGrp="1"/>
          </p:cNvGraphicFramePr>
          <p:nvPr>
            <p:extLst>
              <p:ext uri="{D42A27DB-BD31-4B8C-83A1-F6EECF244321}">
                <p14:modId xmlns:p14="http://schemas.microsoft.com/office/powerpoint/2010/main" val="897591938"/>
              </p:ext>
            </p:extLst>
          </p:nvPr>
        </p:nvGraphicFramePr>
        <p:xfrm>
          <a:off x="323528" y="1412776"/>
          <a:ext cx="8424936" cy="5191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8854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8313" y="-531813"/>
            <a:ext cx="8135937" cy="1600201"/>
          </a:xfrm>
        </p:spPr>
        <p:txBody>
          <a:bodyPr/>
          <a:lstStyle/>
          <a:p>
            <a:pPr algn="ctr"/>
            <a:r>
              <a:rPr lang="he-IL" altLang="he-IL" sz="3200" b="1" dirty="0" smtClean="0">
                <a:solidFill>
                  <a:schemeClr val="accent1"/>
                </a:solidFill>
                <a:cs typeface="David" pitchFamily="34" charset="-79"/>
              </a:rPr>
              <a:t>סך התוצר של נשים ערביות בשנה, מחירי 2011</a:t>
            </a:r>
            <a:endParaRPr lang="en-US" altLang="he-IL" sz="3200" b="1" dirty="0" smtClean="0">
              <a:solidFill>
                <a:schemeClr val="accent1"/>
              </a:solidFill>
              <a:cs typeface="David" pitchFamily="34" charset="-79"/>
            </a:endParaRPr>
          </a:p>
        </p:txBody>
      </p:sp>
      <p:graphicFrame>
        <p:nvGraphicFramePr>
          <p:cNvPr id="6" name="תרשים 5"/>
          <p:cNvGraphicFramePr>
            <a:graphicFrameLocks noGrp="1"/>
          </p:cNvGraphicFramePr>
          <p:nvPr>
            <p:extLst>
              <p:ext uri="{D42A27DB-BD31-4B8C-83A1-F6EECF244321}">
                <p14:modId xmlns:p14="http://schemas.microsoft.com/office/powerpoint/2010/main" val="4275858530"/>
              </p:ext>
            </p:extLst>
          </p:nvPr>
        </p:nvGraphicFramePr>
        <p:xfrm>
          <a:off x="323528" y="1196752"/>
          <a:ext cx="8388806" cy="519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7245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טבלה 5"/>
          <p:cNvGraphicFramePr>
            <a:graphicFrameLocks noGrp="1"/>
          </p:cNvGraphicFramePr>
          <p:nvPr>
            <p:extLst>
              <p:ext uri="{D42A27DB-BD31-4B8C-83A1-F6EECF244321}">
                <p14:modId xmlns:p14="http://schemas.microsoft.com/office/powerpoint/2010/main" val="766536116"/>
              </p:ext>
            </p:extLst>
          </p:nvPr>
        </p:nvGraphicFramePr>
        <p:xfrm>
          <a:off x="4644008" y="620688"/>
          <a:ext cx="4385569" cy="3096344"/>
        </p:xfrm>
        <a:graphic>
          <a:graphicData uri="http://schemas.openxmlformats.org/drawingml/2006/table">
            <a:tbl>
              <a:tblPr rtl="1"/>
              <a:tblGrid>
                <a:gridCol w="572031"/>
                <a:gridCol w="1239400"/>
                <a:gridCol w="1179813"/>
                <a:gridCol w="1394325"/>
              </a:tblGrid>
              <a:tr h="196988">
                <a:tc>
                  <a:txBody>
                    <a:bodyPr/>
                    <a:lstStyle/>
                    <a:p>
                      <a:pPr algn="l" rtl="0" fontAlgn="b"/>
                      <a:r>
                        <a:rPr lang="he-IL" sz="1200" b="1" i="0" u="none" strike="noStrike" dirty="0">
                          <a:solidFill>
                            <a:schemeClr val="accent1"/>
                          </a:solidFill>
                          <a:effectLst/>
                          <a:latin typeface="David" panose="020E0502060401010101" pitchFamily="34" charset="-79"/>
                          <a:cs typeface="David" panose="020E0502060401010101" pitchFamily="34" charset="-79"/>
                        </a:rPr>
                        <a:t> </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3">
                  <a:txBody>
                    <a:bodyPr/>
                    <a:lstStyle/>
                    <a:p>
                      <a:pPr algn="ctr" rtl="1" fontAlgn="b"/>
                      <a:r>
                        <a:rPr lang="he-IL" sz="1200" b="1" i="0" u="none" strike="noStrike" dirty="0">
                          <a:solidFill>
                            <a:schemeClr val="accent1"/>
                          </a:solidFill>
                          <a:effectLst/>
                          <a:latin typeface="David" panose="020E0502060401010101" pitchFamily="34" charset="-79"/>
                          <a:cs typeface="David" panose="020E0502060401010101" pitchFamily="34" charset="-79"/>
                        </a:rPr>
                        <a:t>נתוני שנת הבסיס</a:t>
                      </a:r>
                    </a:p>
                  </a:txBody>
                  <a:tcPr marL="0" marR="0" marT="0" marB="0" anchor="b">
                    <a:lnL w="12700" cap="flat" cmpd="sng" algn="ctr">
                      <a:solidFill>
                        <a:srgbClr val="000000"/>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rtl="1"/>
                      <a:endParaRPr lang="he-IL"/>
                    </a:p>
                  </a:txBody>
                  <a:tcPr/>
                </a:tc>
                <a:tc hMerge="1">
                  <a:txBody>
                    <a:bodyPr/>
                    <a:lstStyle/>
                    <a:p>
                      <a:pPr rtl="1"/>
                      <a:endParaRPr lang="he-IL"/>
                    </a:p>
                  </a:txBody>
                  <a:tcPr/>
                </a:tc>
              </a:tr>
              <a:tr h="383892">
                <a:tc>
                  <a:txBody>
                    <a:bodyPr/>
                    <a:lstStyle/>
                    <a:p>
                      <a:pPr algn="l" rtl="0" fontAlgn="b"/>
                      <a:r>
                        <a:rPr lang="he-IL" sz="1200" b="0" i="0" u="none" strike="noStrike">
                          <a:solidFill>
                            <a:sysClr val="windowText" lastClr="000000"/>
                          </a:solidFill>
                          <a:effectLst/>
                          <a:latin typeface="David" panose="020E0502060401010101" pitchFamily="34" charset="-79"/>
                          <a:cs typeface="David" panose="020E0502060401010101" pitchFamily="34" charset="-79"/>
                        </a:rPr>
                        <a:t> </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ctr"/>
                      <a:r>
                        <a:rPr lang="he-IL" sz="1200" b="1" i="0" u="none" strike="noStrike">
                          <a:solidFill>
                            <a:sysClr val="windowText" lastClr="000000"/>
                          </a:solidFill>
                          <a:effectLst/>
                          <a:latin typeface="David" panose="020E0502060401010101" pitchFamily="34" charset="-79"/>
                          <a:cs typeface="David" panose="020E0502060401010101" pitchFamily="34" charset="-79"/>
                        </a:rPr>
                        <a:t>שיעור ההשתתפות של נשים ערביות</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ctr"/>
                      <a:r>
                        <a:rPr lang="he-IL" sz="1200" b="1" i="0" u="none" strike="noStrike" dirty="0">
                          <a:solidFill>
                            <a:sysClr val="windowText" lastClr="000000"/>
                          </a:solidFill>
                          <a:effectLst/>
                          <a:latin typeface="David" panose="020E0502060401010101" pitchFamily="34" charset="-79"/>
                          <a:cs typeface="David" panose="020E0502060401010101" pitchFamily="34" charset="-79"/>
                        </a:rPr>
                        <a:t>תוצר במשק (מיליארדי ש''ח)</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ctr"/>
                      <a:r>
                        <a:rPr lang="he-IL" sz="1200" b="1" i="0" u="none" strike="noStrike" dirty="0">
                          <a:solidFill>
                            <a:sysClr val="windowText" lastClr="000000"/>
                          </a:solidFill>
                          <a:effectLst/>
                          <a:latin typeface="David" panose="020E0502060401010101" pitchFamily="34" charset="-79"/>
                          <a:cs typeface="David" panose="020E0502060401010101" pitchFamily="34" charset="-79"/>
                        </a:rPr>
                        <a:t>תוצר לנפש במשק (ש''ח)</a:t>
                      </a:r>
                    </a:p>
                  </a:txBody>
                  <a:tcPr marL="0" marR="0" marT="0" marB="0" anchor="ctr">
                    <a:lnL>
                      <a:noFill/>
                    </a:lnL>
                    <a:lnR w="1905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6988">
                <a:tc>
                  <a:txBody>
                    <a:bodyPr/>
                    <a:lstStyle/>
                    <a:p>
                      <a:pPr algn="ctr" rtl="0" fontAlgn="b"/>
                      <a:r>
                        <a:rPr lang="he-IL" sz="1200" b="0" i="0" u="none" strike="noStrike" dirty="0">
                          <a:solidFill>
                            <a:sysClr val="windowText" lastClr="000000"/>
                          </a:solidFill>
                          <a:effectLst/>
                          <a:latin typeface="David" panose="020E0502060401010101" pitchFamily="34" charset="-79"/>
                          <a:cs typeface="David" panose="020E0502060401010101" pitchFamily="34" charset="-79"/>
                        </a:rPr>
                        <a:t>2011</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dirty="0">
                          <a:solidFill>
                            <a:sysClr val="windowText" lastClr="000000"/>
                          </a:solidFill>
                          <a:effectLst/>
                          <a:latin typeface="David" panose="020E0502060401010101" pitchFamily="34" charset="-79"/>
                          <a:cs typeface="David" panose="020E0502060401010101" pitchFamily="34" charset="-79"/>
                        </a:rPr>
                        <a:t>21.9</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ysClr val="windowText" lastClr="000000"/>
                          </a:solidFill>
                          <a:effectLst/>
                          <a:latin typeface="David" panose="020E0502060401010101" pitchFamily="34" charset="-79"/>
                          <a:cs typeface="David" panose="020E0502060401010101" pitchFamily="34" charset="-79"/>
                        </a:rPr>
                        <a:t>871.8</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dirty="0">
                          <a:solidFill>
                            <a:sysClr val="windowText" lastClr="000000"/>
                          </a:solidFill>
                          <a:effectLst/>
                          <a:latin typeface="David" panose="020E0502060401010101" pitchFamily="34" charset="-79"/>
                          <a:cs typeface="David" panose="020E0502060401010101" pitchFamily="34" charset="-79"/>
                        </a:rPr>
                        <a:t>111,251</a:t>
                      </a:r>
                    </a:p>
                  </a:txBody>
                  <a:tcPr marL="0" marR="0" marT="0" marB="0" anchor="b">
                    <a:lnL>
                      <a:noFill/>
                    </a:lnL>
                    <a:lnR w="1905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75837">
                <a:tc>
                  <a:txBody>
                    <a:bodyPr/>
                    <a:lstStyle/>
                    <a:p>
                      <a:pPr algn="ctr" rtl="0" fontAlgn="b"/>
                      <a:r>
                        <a:rPr lang="he-IL" sz="1200" b="0" i="0" u="none" strike="noStrike" dirty="0">
                          <a:solidFill>
                            <a:sysClr val="windowText" lastClr="000000"/>
                          </a:solidFill>
                          <a:effectLst/>
                          <a:latin typeface="David" panose="020E0502060401010101" pitchFamily="34" charset="-79"/>
                          <a:cs typeface="David" panose="020E0502060401010101" pitchFamily="34" charset="-79"/>
                        </a:rPr>
                        <a:t> </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b"/>
                      <a:r>
                        <a:rPr lang="he-IL" sz="1200" b="1" i="0" u="none" strike="noStrike">
                          <a:solidFill>
                            <a:sysClr val="windowText" lastClr="000000"/>
                          </a:solidFill>
                          <a:effectLst/>
                          <a:latin typeface="David" panose="020E0502060401010101" pitchFamily="34" charset="-79"/>
                          <a:cs typeface="David" panose="020E0502060401010101" pitchFamily="34" charset="-79"/>
                        </a:rPr>
                        <a:t>סך התוצר של נשים ערביות (מיליארדי ש''ח)</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b"/>
                      <a:r>
                        <a:rPr lang="he-IL" sz="1200" b="1" i="0" u="none" strike="noStrike">
                          <a:solidFill>
                            <a:sysClr val="windowText" lastClr="000000"/>
                          </a:solidFill>
                          <a:effectLst/>
                          <a:latin typeface="David" panose="020E0502060401010101" pitchFamily="34" charset="-79"/>
                          <a:cs typeface="David" panose="020E0502060401010101" pitchFamily="34" charset="-79"/>
                        </a:rPr>
                        <a:t>סך התוצר של נשים ערביות לנפש (ש''ח)</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b"/>
                      <a:r>
                        <a:rPr lang="he-IL" sz="1200" b="0" i="0" u="none" strike="noStrike" dirty="0">
                          <a:solidFill>
                            <a:sysClr val="windowText" lastClr="000000"/>
                          </a:solidFill>
                          <a:effectLst/>
                          <a:latin typeface="David" panose="020E0502060401010101" pitchFamily="34" charset="-79"/>
                          <a:cs typeface="David" panose="020E0502060401010101" pitchFamily="34" charset="-79"/>
                        </a:rPr>
                        <a:t> </a:t>
                      </a:r>
                    </a:p>
                  </a:txBody>
                  <a:tcPr marL="0" marR="0" marT="0" marB="0" anchor="b">
                    <a:lnL>
                      <a:noFill/>
                    </a:lnL>
                    <a:lnR w="1905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6988">
                <a:tc>
                  <a:txBody>
                    <a:bodyPr/>
                    <a:lstStyle/>
                    <a:p>
                      <a:pPr algn="ctr" rtl="0" fontAlgn="b"/>
                      <a:r>
                        <a:rPr lang="he-IL" sz="1200" b="0" i="0" u="none" strike="noStrike" dirty="0">
                          <a:solidFill>
                            <a:sysClr val="windowText" lastClr="000000"/>
                          </a:solidFill>
                          <a:effectLst/>
                          <a:latin typeface="David" panose="020E0502060401010101" pitchFamily="34" charset="-79"/>
                          <a:cs typeface="David" panose="020E0502060401010101" pitchFamily="34" charset="-79"/>
                        </a:rPr>
                        <a:t>2011</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ysClr val="windowText" lastClr="000000"/>
                          </a:solidFill>
                          <a:effectLst/>
                          <a:latin typeface="David" panose="020E0502060401010101" pitchFamily="34" charset="-79"/>
                          <a:cs typeface="David" panose="020E0502060401010101" pitchFamily="34" charset="-79"/>
                        </a:rPr>
                        <a:t>17.7</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ysClr val="windowText" lastClr="000000"/>
                          </a:solidFill>
                          <a:effectLst/>
                          <a:latin typeface="David" panose="020E0502060401010101" pitchFamily="34" charset="-79"/>
                          <a:cs typeface="David" panose="020E0502060401010101" pitchFamily="34" charset="-79"/>
                        </a:rPr>
                        <a:t>2,260</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dirty="0">
                          <a:solidFill>
                            <a:sysClr val="windowText" lastClr="000000"/>
                          </a:solidFill>
                          <a:effectLst/>
                          <a:latin typeface="David" panose="020E0502060401010101" pitchFamily="34" charset="-79"/>
                          <a:cs typeface="David" panose="020E0502060401010101" pitchFamily="34" charset="-79"/>
                        </a:rPr>
                        <a:t> </a:t>
                      </a:r>
                    </a:p>
                  </a:txBody>
                  <a:tcPr marL="0" marR="0" marT="0" marB="0" anchor="b">
                    <a:lnL>
                      <a:noFill/>
                    </a:lnL>
                    <a:lnR w="1905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6988">
                <a:tc>
                  <a:txBody>
                    <a:bodyPr/>
                    <a:lstStyle/>
                    <a:p>
                      <a:pPr marL="0" algn="ctr" defTabSz="914400" rtl="1" eaLnBrk="1" fontAlgn="b" latinLnBrk="0" hangingPunct="1"/>
                      <a:r>
                        <a:rPr lang="he-IL" sz="1200" b="1" i="0" u="none" strike="noStrike" kern="1200" dirty="0">
                          <a:solidFill>
                            <a:schemeClr val="accent1"/>
                          </a:solidFill>
                          <a:effectLst/>
                          <a:latin typeface="David" panose="020E0502060401010101" pitchFamily="34" charset="-79"/>
                          <a:ea typeface="+mn-ea"/>
                          <a:cs typeface="David" panose="020E0502060401010101" pitchFamily="34" charset="-79"/>
                        </a:rPr>
                        <a:t> </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3">
                  <a:txBody>
                    <a:bodyPr/>
                    <a:lstStyle/>
                    <a:p>
                      <a:pPr marL="0" algn="ctr" defTabSz="914400" rtl="1" eaLnBrk="1" fontAlgn="b" latinLnBrk="0" hangingPunct="1"/>
                      <a:r>
                        <a:rPr lang="he-IL" sz="1200" b="1" i="0" u="none" strike="noStrike" kern="1200" dirty="0">
                          <a:solidFill>
                            <a:schemeClr val="accent1"/>
                          </a:solidFill>
                          <a:effectLst/>
                          <a:latin typeface="David" panose="020E0502060401010101" pitchFamily="34" charset="-79"/>
                          <a:ea typeface="+mn-ea"/>
                          <a:cs typeface="David" panose="020E0502060401010101" pitchFamily="34" charset="-79"/>
                        </a:rPr>
                        <a:t>שיעור ההשתתפות</a:t>
                      </a:r>
                    </a:p>
                  </a:txBody>
                  <a:tcPr marL="0" marR="0" marT="0" marB="0" anchor="b">
                    <a:lnL w="12700" cap="flat" cmpd="sng" algn="ctr">
                      <a:solidFill>
                        <a:srgbClr val="000000"/>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rtl="1"/>
                      <a:endParaRPr lang="he-IL"/>
                    </a:p>
                  </a:txBody>
                  <a:tcPr/>
                </a:tc>
                <a:tc hMerge="1">
                  <a:txBody>
                    <a:bodyPr/>
                    <a:lstStyle/>
                    <a:p>
                      <a:pPr rtl="1"/>
                      <a:endParaRPr lang="he-IL"/>
                    </a:p>
                  </a:txBody>
                  <a:tcPr/>
                </a:tc>
              </a:tr>
              <a:tr h="575837">
                <a:tc>
                  <a:txBody>
                    <a:bodyPr/>
                    <a:lstStyle/>
                    <a:p>
                      <a:pPr algn="ctr" rtl="0" fontAlgn="b"/>
                      <a:r>
                        <a:rPr lang="he-IL" sz="1200" b="1" i="0" u="none" strike="noStrike" dirty="0">
                          <a:solidFill>
                            <a:sysClr val="windowText" lastClr="000000"/>
                          </a:solidFill>
                          <a:effectLst/>
                          <a:latin typeface="David" panose="020E0502060401010101" pitchFamily="34" charset="-79"/>
                          <a:cs typeface="David" panose="020E0502060401010101" pitchFamily="34" charset="-79"/>
                        </a:rPr>
                        <a:t> </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b"/>
                      <a:r>
                        <a:rPr lang="he-IL" sz="1200" b="1" i="0" u="none" strike="noStrike">
                          <a:solidFill>
                            <a:sysClr val="windowText" lastClr="000000"/>
                          </a:solidFill>
                          <a:effectLst/>
                          <a:latin typeface="David" panose="020E0502060401010101" pitchFamily="34" charset="-79"/>
                          <a:cs typeface="David" panose="020E0502060401010101" pitchFamily="34" charset="-79"/>
                        </a:rPr>
                        <a:t>תסריט בסיסי</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b"/>
                      <a:r>
                        <a:rPr lang="he-IL" sz="1200" b="1" i="0" u="none" strike="noStrike">
                          <a:solidFill>
                            <a:sysClr val="windowText" lastClr="000000"/>
                          </a:solidFill>
                          <a:effectLst/>
                          <a:latin typeface="David" panose="020E0502060401010101" pitchFamily="34" charset="-79"/>
                          <a:cs typeface="David" panose="020E0502060401010101" pitchFamily="34" charset="-79"/>
                        </a:rPr>
                        <a:t>תסריט משופר ב</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b"/>
                      <a:r>
                        <a:rPr lang="he-IL" sz="1200" b="1" i="0" u="none" strike="noStrike" dirty="0">
                          <a:solidFill>
                            <a:sysClr val="windowText" lastClr="000000"/>
                          </a:solidFill>
                          <a:effectLst/>
                          <a:latin typeface="David" panose="020E0502060401010101" pitchFamily="34" charset="-79"/>
                          <a:cs typeface="David" panose="020E0502060401010101" pitchFamily="34" charset="-79"/>
                        </a:rPr>
                        <a:t>ההפרש בין תסריט משופר ב' לתסריט בסיסי</a:t>
                      </a:r>
                    </a:p>
                  </a:txBody>
                  <a:tcPr marL="0" marR="0" marT="0" marB="0" anchor="b">
                    <a:lnL>
                      <a:noFill/>
                    </a:lnL>
                    <a:lnR w="1905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1946">
                <a:tc>
                  <a:txBody>
                    <a:bodyPr/>
                    <a:lstStyle/>
                    <a:p>
                      <a:pPr algn="ctr" rtl="0" fontAlgn="b"/>
                      <a:r>
                        <a:rPr lang="he-IL" sz="1200" b="0" i="0" u="none" strike="noStrike" dirty="0">
                          <a:solidFill>
                            <a:sysClr val="windowText" lastClr="000000"/>
                          </a:solidFill>
                          <a:effectLst/>
                          <a:latin typeface="David" panose="020E0502060401010101" pitchFamily="34" charset="-79"/>
                          <a:cs typeface="David" panose="020E0502060401010101" pitchFamily="34" charset="-79"/>
                        </a:rPr>
                        <a:t>2020</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ysClr val="windowText" lastClr="000000"/>
                          </a:solidFill>
                          <a:effectLst/>
                          <a:latin typeface="David" panose="020E0502060401010101" pitchFamily="34" charset="-79"/>
                          <a:cs typeface="David" panose="020E0502060401010101" pitchFamily="34" charset="-79"/>
                        </a:rPr>
                        <a:t>29</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ysClr val="windowText" lastClr="000000"/>
                          </a:solidFill>
                          <a:effectLst/>
                          <a:latin typeface="David" panose="020E0502060401010101" pitchFamily="34" charset="-79"/>
                          <a:cs typeface="David" panose="020E0502060401010101" pitchFamily="34" charset="-79"/>
                        </a:rPr>
                        <a:t>31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dirty="0">
                          <a:solidFill>
                            <a:sysClr val="windowText" lastClr="000000"/>
                          </a:solidFill>
                          <a:effectLst/>
                          <a:latin typeface="David" panose="020E0502060401010101" pitchFamily="34" charset="-79"/>
                          <a:cs typeface="David" panose="020E0502060401010101" pitchFamily="34" charset="-79"/>
                        </a:rPr>
                        <a:t>2</a:t>
                      </a:r>
                    </a:p>
                  </a:txBody>
                  <a:tcPr marL="0" marR="0" marT="0" marB="0" anchor="b">
                    <a:lnL>
                      <a:noFill/>
                    </a:lnL>
                    <a:lnR w="1905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1946">
                <a:tc>
                  <a:txBody>
                    <a:bodyPr/>
                    <a:lstStyle/>
                    <a:p>
                      <a:pPr algn="ctr" rtl="0" fontAlgn="b"/>
                      <a:r>
                        <a:rPr lang="he-IL" sz="1200" b="0" i="0" u="none" strike="noStrike" dirty="0">
                          <a:solidFill>
                            <a:sysClr val="windowText" lastClr="000000"/>
                          </a:solidFill>
                          <a:effectLst/>
                          <a:latin typeface="David" panose="020E0502060401010101" pitchFamily="34" charset="-79"/>
                          <a:cs typeface="David" panose="020E0502060401010101" pitchFamily="34" charset="-79"/>
                        </a:rPr>
                        <a:t>2030</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ysClr val="windowText" lastClr="000000"/>
                          </a:solidFill>
                          <a:effectLst/>
                          <a:latin typeface="David" panose="020E0502060401010101" pitchFamily="34" charset="-79"/>
                          <a:cs typeface="David" panose="020E0502060401010101" pitchFamily="34" charset="-79"/>
                        </a:rPr>
                        <a:t>38</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ysClr val="windowText" lastClr="000000"/>
                          </a:solidFill>
                          <a:effectLst/>
                          <a:latin typeface="David" panose="020E0502060401010101" pitchFamily="34" charset="-79"/>
                          <a:cs typeface="David" panose="020E0502060401010101" pitchFamily="34" charset="-79"/>
                        </a:rPr>
                        <a:t>41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dirty="0">
                          <a:solidFill>
                            <a:sysClr val="windowText" lastClr="000000"/>
                          </a:solidFill>
                          <a:effectLst/>
                          <a:latin typeface="David" panose="020E0502060401010101" pitchFamily="34" charset="-79"/>
                          <a:cs typeface="David" panose="020E0502060401010101" pitchFamily="34" charset="-79"/>
                        </a:rPr>
                        <a:t>3</a:t>
                      </a:r>
                    </a:p>
                  </a:txBody>
                  <a:tcPr marL="0" marR="0" marT="0" marB="0" anchor="b">
                    <a:lnL>
                      <a:noFill/>
                    </a:lnL>
                    <a:lnR w="1905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1946">
                <a:tc>
                  <a:txBody>
                    <a:bodyPr/>
                    <a:lstStyle/>
                    <a:p>
                      <a:pPr algn="ctr" rtl="0" fontAlgn="b"/>
                      <a:r>
                        <a:rPr lang="he-IL" sz="1200" b="0" i="0" u="none" strike="noStrike" dirty="0">
                          <a:solidFill>
                            <a:sysClr val="windowText" lastClr="000000"/>
                          </a:solidFill>
                          <a:effectLst/>
                          <a:latin typeface="David" panose="020E0502060401010101" pitchFamily="34" charset="-79"/>
                          <a:cs typeface="David" panose="020E0502060401010101" pitchFamily="34" charset="-79"/>
                        </a:rPr>
                        <a:t>2040</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ysClr val="windowText" lastClr="000000"/>
                          </a:solidFill>
                          <a:effectLst/>
                          <a:latin typeface="David" panose="020E0502060401010101" pitchFamily="34" charset="-79"/>
                          <a:cs typeface="David" panose="020E0502060401010101" pitchFamily="34" charset="-79"/>
                        </a:rPr>
                        <a:t>48</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ysClr val="windowText" lastClr="000000"/>
                          </a:solidFill>
                          <a:effectLst/>
                          <a:latin typeface="David" panose="020E0502060401010101" pitchFamily="34" charset="-79"/>
                          <a:cs typeface="David" panose="020E0502060401010101" pitchFamily="34" charset="-79"/>
                        </a:rPr>
                        <a:t>52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dirty="0">
                          <a:solidFill>
                            <a:sysClr val="windowText" lastClr="000000"/>
                          </a:solidFill>
                          <a:effectLst/>
                          <a:latin typeface="David" panose="020E0502060401010101" pitchFamily="34" charset="-79"/>
                          <a:cs typeface="David" panose="020E0502060401010101" pitchFamily="34" charset="-79"/>
                        </a:rPr>
                        <a:t>3</a:t>
                      </a:r>
                    </a:p>
                  </a:txBody>
                  <a:tcPr marL="0" marR="0" marT="0" marB="0" anchor="b">
                    <a:lnL>
                      <a:noFill/>
                    </a:lnL>
                    <a:lnR w="1905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6988">
                <a:tc>
                  <a:txBody>
                    <a:bodyPr/>
                    <a:lstStyle/>
                    <a:p>
                      <a:pPr algn="ctr" rtl="0" fontAlgn="b"/>
                      <a:r>
                        <a:rPr lang="he-IL" sz="1200" b="0" i="0" u="none" strike="noStrike" dirty="0">
                          <a:solidFill>
                            <a:sysClr val="windowText" lastClr="000000"/>
                          </a:solidFill>
                          <a:effectLst/>
                          <a:latin typeface="David" panose="020E0502060401010101" pitchFamily="34" charset="-79"/>
                          <a:cs typeface="David" panose="020E0502060401010101" pitchFamily="34" charset="-79"/>
                        </a:rPr>
                        <a:t>2050</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b"/>
                      <a:r>
                        <a:rPr lang="he-IL" sz="1200" b="0" i="0" u="none" strike="noStrike">
                          <a:solidFill>
                            <a:sysClr val="windowText" lastClr="000000"/>
                          </a:solidFill>
                          <a:effectLst/>
                          <a:latin typeface="David" panose="020E0502060401010101" pitchFamily="34" charset="-79"/>
                          <a:cs typeface="David" panose="020E0502060401010101" pitchFamily="34" charset="-79"/>
                        </a:rPr>
                        <a:t>60</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b"/>
                      <a:r>
                        <a:rPr lang="he-IL" sz="1200" b="0" i="0" u="none" strike="noStrike">
                          <a:solidFill>
                            <a:sysClr val="windowText" lastClr="000000"/>
                          </a:solidFill>
                          <a:effectLst/>
                          <a:latin typeface="David" panose="020E0502060401010101" pitchFamily="34" charset="-79"/>
                          <a:cs typeface="David" panose="020E0502060401010101" pitchFamily="34" charset="-79"/>
                        </a:rPr>
                        <a:t>64</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b"/>
                      <a:r>
                        <a:rPr lang="he-IL" sz="1200" b="0" i="0" u="none" strike="noStrike" dirty="0">
                          <a:solidFill>
                            <a:sysClr val="windowText" lastClr="000000"/>
                          </a:solidFill>
                          <a:effectLst/>
                          <a:latin typeface="David" panose="020E0502060401010101" pitchFamily="34" charset="-79"/>
                          <a:cs typeface="David" panose="020E0502060401010101" pitchFamily="34" charset="-79"/>
                        </a:rPr>
                        <a:t>4</a:t>
                      </a:r>
                    </a:p>
                  </a:txBody>
                  <a:tcPr marL="0" marR="0" marT="0" marB="0" anchor="b">
                    <a:lnL>
                      <a:noFill/>
                    </a:lnL>
                    <a:lnR w="1905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r>
            </a:tbl>
          </a:graphicData>
        </a:graphic>
      </p:graphicFrame>
      <p:graphicFrame>
        <p:nvGraphicFramePr>
          <p:cNvPr id="8" name="טבלה 7"/>
          <p:cNvGraphicFramePr>
            <a:graphicFrameLocks noGrp="1"/>
          </p:cNvGraphicFramePr>
          <p:nvPr>
            <p:extLst>
              <p:ext uri="{D42A27DB-BD31-4B8C-83A1-F6EECF244321}">
                <p14:modId xmlns:p14="http://schemas.microsoft.com/office/powerpoint/2010/main" val="1237380635"/>
              </p:ext>
            </p:extLst>
          </p:nvPr>
        </p:nvGraphicFramePr>
        <p:xfrm>
          <a:off x="179511" y="620688"/>
          <a:ext cx="4392490" cy="3096342"/>
        </p:xfrm>
        <a:graphic>
          <a:graphicData uri="http://schemas.openxmlformats.org/drawingml/2006/table">
            <a:tbl>
              <a:tblPr rtl="1"/>
              <a:tblGrid>
                <a:gridCol w="644769"/>
                <a:gridCol w="1112227"/>
                <a:gridCol w="1063869"/>
                <a:gridCol w="1571625"/>
              </a:tblGrid>
              <a:tr h="199051">
                <a:tc>
                  <a:txBody>
                    <a:bodyPr/>
                    <a:lstStyle/>
                    <a:p>
                      <a:pPr algn="ctr" rtl="0" fontAlgn="b"/>
                      <a:r>
                        <a:rPr lang="he-IL" sz="1200" b="1" i="0" u="none" strike="noStrike" dirty="0">
                          <a:solidFill>
                            <a:schemeClr val="accent1"/>
                          </a:solidFill>
                          <a:effectLst/>
                          <a:latin typeface="David" panose="020E0502060401010101" pitchFamily="34" charset="-79"/>
                          <a:cs typeface="David" panose="020E0502060401010101" pitchFamily="34" charset="-79"/>
                        </a:rPr>
                        <a:t> </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3">
                  <a:txBody>
                    <a:bodyPr/>
                    <a:lstStyle/>
                    <a:p>
                      <a:pPr algn="ctr" rtl="1" fontAlgn="b"/>
                      <a:r>
                        <a:rPr lang="he-IL" sz="1200" b="1" i="0" u="none" strike="noStrike" dirty="0">
                          <a:solidFill>
                            <a:schemeClr val="accent1"/>
                          </a:solidFill>
                          <a:effectLst/>
                          <a:latin typeface="David" panose="020E0502060401010101" pitchFamily="34" charset="-79"/>
                          <a:cs typeface="David" panose="020E0502060401010101" pitchFamily="34" charset="-79"/>
                        </a:rPr>
                        <a:t>סך התוצר של נשים ערביות לשנה  (מיליארדי ש''ח, מחירי 2011)</a:t>
                      </a:r>
                    </a:p>
                  </a:txBody>
                  <a:tcPr marL="0" marR="0" marT="0" marB="0" anchor="b">
                    <a:lnL w="12700" cap="flat" cmpd="sng" algn="ctr">
                      <a:solidFill>
                        <a:srgbClr val="000000"/>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rtl="1"/>
                      <a:endParaRPr lang="he-IL"/>
                    </a:p>
                  </a:txBody>
                  <a:tcPr/>
                </a:tc>
                <a:tc hMerge="1">
                  <a:txBody>
                    <a:bodyPr/>
                    <a:lstStyle/>
                    <a:p>
                      <a:pPr rtl="1"/>
                      <a:endParaRPr lang="he-IL"/>
                    </a:p>
                  </a:txBody>
                  <a:tcPr/>
                </a:tc>
              </a:tr>
              <a:tr h="575035">
                <a:tc>
                  <a:txBody>
                    <a:bodyPr/>
                    <a:lstStyle/>
                    <a:p>
                      <a:pPr algn="ctr" rtl="0" fontAlgn="b"/>
                      <a:r>
                        <a:rPr lang="he-IL" sz="1200" b="1" i="0" u="none" strike="noStrike" dirty="0">
                          <a:solidFill>
                            <a:srgbClr val="000000"/>
                          </a:solidFill>
                          <a:effectLst/>
                          <a:latin typeface="David" panose="020E0502060401010101" pitchFamily="34" charset="-79"/>
                          <a:cs typeface="David" panose="020E0502060401010101" pitchFamily="34" charset="-79"/>
                        </a:rPr>
                        <a:t> </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b"/>
                      <a:r>
                        <a:rPr lang="he-IL" sz="1200" b="1" i="0" u="none" strike="noStrike">
                          <a:solidFill>
                            <a:srgbClr val="000000"/>
                          </a:solidFill>
                          <a:effectLst/>
                          <a:latin typeface="David" panose="020E0502060401010101" pitchFamily="34" charset="-79"/>
                          <a:cs typeface="David" panose="020E0502060401010101" pitchFamily="34" charset="-79"/>
                        </a:rPr>
                        <a:t>תסריט בסיסי</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b"/>
                      <a:r>
                        <a:rPr lang="he-IL" sz="1200" b="1" i="0" u="none" strike="noStrike">
                          <a:solidFill>
                            <a:srgbClr val="000000"/>
                          </a:solidFill>
                          <a:effectLst/>
                          <a:latin typeface="David" panose="020E0502060401010101" pitchFamily="34" charset="-79"/>
                          <a:cs typeface="David" panose="020E0502060401010101" pitchFamily="34" charset="-79"/>
                        </a:rPr>
                        <a:t>תסריט משופר ב</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b"/>
                      <a:r>
                        <a:rPr lang="he-IL" sz="1200" b="1" i="0" u="none" strike="noStrike" dirty="0">
                          <a:solidFill>
                            <a:srgbClr val="000000"/>
                          </a:solidFill>
                          <a:effectLst/>
                          <a:latin typeface="David" panose="020E0502060401010101" pitchFamily="34" charset="-79"/>
                          <a:cs typeface="David" panose="020E0502060401010101" pitchFamily="34" charset="-79"/>
                        </a:rPr>
                        <a:t>ההפרש בין תסריט משופר ב' לתסריט בסיסי</a:t>
                      </a:r>
                    </a:p>
                  </a:txBody>
                  <a:tcPr marL="0" marR="0" marT="0" marB="0" anchor="b">
                    <a:lnL>
                      <a:noFill/>
                    </a:lnL>
                    <a:lnR w="1905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1678">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2020</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34</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36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2</a:t>
                      </a:r>
                    </a:p>
                  </a:txBody>
                  <a:tcPr marL="0" marR="0" marT="0" marB="0" anchor="b">
                    <a:lnL>
                      <a:noFill/>
                    </a:lnL>
                    <a:lnR w="1905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1678">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2030</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63</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67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4</a:t>
                      </a:r>
                    </a:p>
                  </a:txBody>
                  <a:tcPr marL="0" marR="0" marT="0" marB="0" anchor="b">
                    <a:lnL>
                      <a:noFill/>
                    </a:lnL>
                    <a:lnR w="1905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1678">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2040</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109</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117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8</a:t>
                      </a:r>
                    </a:p>
                  </a:txBody>
                  <a:tcPr marL="0" marR="0" marT="0" marB="0" anchor="b">
                    <a:lnL>
                      <a:noFill/>
                    </a:lnL>
                    <a:lnR w="1905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9051">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2050</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181</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193</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13</a:t>
                      </a:r>
                    </a:p>
                  </a:txBody>
                  <a:tcPr marL="0" marR="0" marT="0" marB="0" anchor="b">
                    <a:lnL>
                      <a:noFill/>
                    </a:lnL>
                    <a:lnR w="1905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9051">
                <a:tc>
                  <a:txBody>
                    <a:bodyPr/>
                    <a:lstStyle/>
                    <a:p>
                      <a:pPr algn="ctr" rtl="0" fontAlgn="b"/>
                      <a:r>
                        <a:rPr lang="he-IL" sz="1200" b="1" i="0" u="none" strike="noStrike" dirty="0">
                          <a:solidFill>
                            <a:schemeClr val="accent1"/>
                          </a:solidFill>
                          <a:effectLst/>
                          <a:latin typeface="David" panose="020E0502060401010101" pitchFamily="34" charset="-79"/>
                          <a:cs typeface="David" panose="020E0502060401010101" pitchFamily="34" charset="-79"/>
                        </a:rPr>
                        <a:t> </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3">
                  <a:txBody>
                    <a:bodyPr/>
                    <a:lstStyle/>
                    <a:p>
                      <a:pPr algn="ctr" rtl="1" fontAlgn="b"/>
                      <a:r>
                        <a:rPr lang="he-IL" sz="1200" b="1" i="0" u="none" strike="noStrike" dirty="0">
                          <a:solidFill>
                            <a:schemeClr val="accent1"/>
                          </a:solidFill>
                          <a:effectLst/>
                          <a:latin typeface="David" panose="020E0502060401010101" pitchFamily="34" charset="-79"/>
                          <a:cs typeface="David" panose="020E0502060401010101" pitchFamily="34" charset="-79"/>
                        </a:rPr>
                        <a:t>סך התוצר לנפש (ש''ח, מחירי 2011)</a:t>
                      </a:r>
                    </a:p>
                  </a:txBody>
                  <a:tcPr marL="0" marR="0" marT="0" marB="0" anchor="b">
                    <a:lnL w="12700" cap="flat" cmpd="sng" algn="ctr">
                      <a:solidFill>
                        <a:srgbClr val="000000"/>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rtl="1"/>
                      <a:endParaRPr lang="he-IL"/>
                    </a:p>
                  </a:txBody>
                  <a:tcPr/>
                </a:tc>
                <a:tc hMerge="1">
                  <a:txBody>
                    <a:bodyPr/>
                    <a:lstStyle/>
                    <a:p>
                      <a:pPr rtl="1"/>
                      <a:endParaRPr lang="he-IL"/>
                    </a:p>
                  </a:txBody>
                  <a:tcPr/>
                </a:tc>
              </a:tr>
              <a:tr h="575035">
                <a:tc>
                  <a:txBody>
                    <a:bodyPr/>
                    <a:lstStyle/>
                    <a:p>
                      <a:pPr algn="ctr" rtl="0" fontAlgn="b"/>
                      <a:r>
                        <a:rPr lang="he-IL" sz="1200" b="1" i="0" u="none" strike="noStrike" dirty="0">
                          <a:solidFill>
                            <a:srgbClr val="000000"/>
                          </a:solidFill>
                          <a:effectLst/>
                          <a:latin typeface="David" panose="020E0502060401010101" pitchFamily="34" charset="-79"/>
                          <a:cs typeface="David" panose="020E0502060401010101" pitchFamily="34" charset="-79"/>
                        </a:rPr>
                        <a:t> </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b"/>
                      <a:r>
                        <a:rPr lang="he-IL" sz="1200" b="1" i="0" u="none" strike="noStrike">
                          <a:solidFill>
                            <a:srgbClr val="000000"/>
                          </a:solidFill>
                          <a:effectLst/>
                          <a:latin typeface="David" panose="020E0502060401010101" pitchFamily="34" charset="-79"/>
                          <a:cs typeface="David" panose="020E0502060401010101" pitchFamily="34" charset="-79"/>
                        </a:rPr>
                        <a:t>תסריט בסיסי</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b"/>
                      <a:r>
                        <a:rPr lang="he-IL" sz="1200" b="1" i="0" u="none" strike="noStrike">
                          <a:solidFill>
                            <a:srgbClr val="000000"/>
                          </a:solidFill>
                          <a:effectLst/>
                          <a:latin typeface="David" panose="020E0502060401010101" pitchFamily="34" charset="-79"/>
                          <a:cs typeface="David" panose="020E0502060401010101" pitchFamily="34" charset="-79"/>
                        </a:rPr>
                        <a:t>תסריט משופר ב</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b"/>
                      <a:r>
                        <a:rPr lang="he-IL" sz="1200" b="1" i="0" u="none" strike="noStrike" dirty="0">
                          <a:solidFill>
                            <a:srgbClr val="000000"/>
                          </a:solidFill>
                          <a:effectLst/>
                          <a:latin typeface="David" panose="020E0502060401010101" pitchFamily="34" charset="-79"/>
                          <a:cs typeface="David" panose="020E0502060401010101" pitchFamily="34" charset="-79"/>
                        </a:rPr>
                        <a:t>ההפרש בין תסריט משופר ב' לתסריט בסיסי</a:t>
                      </a:r>
                    </a:p>
                  </a:txBody>
                  <a:tcPr marL="0" marR="0" marT="0" marB="0" anchor="b">
                    <a:lnL>
                      <a:noFill/>
                    </a:lnL>
                    <a:lnR w="1905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1678">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2020</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3,791</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4,056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265</a:t>
                      </a:r>
                    </a:p>
                  </a:txBody>
                  <a:tcPr marL="0" marR="0" marT="0" marB="0" anchor="b">
                    <a:lnL>
                      <a:noFill/>
                    </a:lnL>
                    <a:lnR w="1905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1678">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2030</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6,047</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6,470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423</a:t>
                      </a:r>
                    </a:p>
                  </a:txBody>
                  <a:tcPr marL="0" marR="0" marT="0" marB="0" anchor="b">
                    <a:lnL>
                      <a:noFill/>
                    </a:lnL>
                    <a:lnR w="1905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1678">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2040</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9,109</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9,747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638</a:t>
                      </a:r>
                    </a:p>
                  </a:txBody>
                  <a:tcPr marL="0" marR="0" marT="0" marB="0" anchor="b">
                    <a:lnL>
                      <a:noFill/>
                    </a:lnL>
                    <a:lnR w="1905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9051">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2050</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13,060</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13,974</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914</a:t>
                      </a:r>
                    </a:p>
                  </a:txBody>
                  <a:tcPr marL="0" marR="0" marT="0" marB="0" anchor="b">
                    <a:lnL>
                      <a:noFill/>
                    </a:lnL>
                    <a:lnR w="1905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r>
            </a:tbl>
          </a:graphicData>
        </a:graphic>
      </p:graphicFrame>
      <p:graphicFrame>
        <p:nvGraphicFramePr>
          <p:cNvPr id="10" name="טבלה 9"/>
          <p:cNvGraphicFramePr>
            <a:graphicFrameLocks noGrp="1"/>
          </p:cNvGraphicFramePr>
          <p:nvPr>
            <p:extLst>
              <p:ext uri="{D42A27DB-BD31-4B8C-83A1-F6EECF244321}">
                <p14:modId xmlns:p14="http://schemas.microsoft.com/office/powerpoint/2010/main" val="2318369326"/>
              </p:ext>
            </p:extLst>
          </p:nvPr>
        </p:nvGraphicFramePr>
        <p:xfrm>
          <a:off x="4499993" y="4005064"/>
          <a:ext cx="4529583" cy="2088232"/>
        </p:xfrm>
        <a:graphic>
          <a:graphicData uri="http://schemas.openxmlformats.org/drawingml/2006/table">
            <a:tbl>
              <a:tblPr rtl="1"/>
              <a:tblGrid>
                <a:gridCol w="664893"/>
                <a:gridCol w="1146940"/>
                <a:gridCol w="1097073"/>
                <a:gridCol w="1620677"/>
              </a:tblGrid>
              <a:tr h="364491">
                <a:tc>
                  <a:txBody>
                    <a:bodyPr/>
                    <a:lstStyle/>
                    <a:p>
                      <a:pPr algn="l" rtl="0" fontAlgn="b"/>
                      <a:r>
                        <a:rPr lang="he-IL" sz="1200" b="1" i="0" u="none" strike="noStrike" dirty="0">
                          <a:solidFill>
                            <a:schemeClr val="accent1"/>
                          </a:solidFill>
                          <a:effectLst/>
                          <a:latin typeface="David" panose="020E0502060401010101" pitchFamily="34" charset="-79"/>
                          <a:cs typeface="David" panose="020E0502060401010101" pitchFamily="34" charset="-79"/>
                        </a:rPr>
                        <a:t> </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3">
                  <a:txBody>
                    <a:bodyPr/>
                    <a:lstStyle/>
                    <a:p>
                      <a:pPr algn="ctr" rtl="1" fontAlgn="b"/>
                      <a:r>
                        <a:rPr lang="he-IL" sz="1200" b="1" i="0" u="none" strike="noStrike" dirty="0">
                          <a:solidFill>
                            <a:schemeClr val="accent1"/>
                          </a:solidFill>
                          <a:effectLst/>
                          <a:latin typeface="David" panose="020E0502060401010101" pitchFamily="34" charset="-79"/>
                          <a:cs typeface="David" panose="020E0502060401010101" pitchFamily="34" charset="-79"/>
                        </a:rPr>
                        <a:t>סך התוצר </a:t>
                      </a:r>
                      <a:r>
                        <a:rPr lang="he-IL" sz="1200" b="1" i="0" u="sng" strike="noStrike" dirty="0">
                          <a:solidFill>
                            <a:schemeClr val="accent1"/>
                          </a:solidFill>
                          <a:effectLst/>
                          <a:latin typeface="David" panose="020E0502060401010101" pitchFamily="34" charset="-79"/>
                          <a:cs typeface="David" panose="020E0502060401010101" pitchFamily="34" charset="-79"/>
                        </a:rPr>
                        <a:t>המצטבר</a:t>
                      </a:r>
                      <a:r>
                        <a:rPr lang="he-IL" sz="1200" b="1" i="0" u="none" strike="noStrike" dirty="0">
                          <a:solidFill>
                            <a:schemeClr val="accent1"/>
                          </a:solidFill>
                          <a:effectLst/>
                          <a:latin typeface="David" panose="020E0502060401010101" pitchFamily="34" charset="-79"/>
                          <a:cs typeface="David" panose="020E0502060401010101" pitchFamily="34" charset="-79"/>
                        </a:rPr>
                        <a:t> של נשים ערביות (מיליארדי ש''ח, מחירי </a:t>
                      </a:r>
                      <a:r>
                        <a:rPr lang="he-IL" sz="1200" b="1" i="0" u="none" strike="noStrike">
                          <a:solidFill>
                            <a:schemeClr val="accent1"/>
                          </a:solidFill>
                          <a:effectLst/>
                          <a:latin typeface="David" panose="020E0502060401010101" pitchFamily="34" charset="-79"/>
                          <a:cs typeface="David" panose="020E0502060401010101" pitchFamily="34" charset="-79"/>
                        </a:rPr>
                        <a:t>2011</a:t>
                      </a:r>
                      <a:r>
                        <a:rPr lang="he-IL" sz="1200" b="1" i="0" u="none" strike="noStrike" smtClean="0">
                          <a:solidFill>
                            <a:schemeClr val="accent1"/>
                          </a:solidFill>
                          <a:effectLst/>
                          <a:latin typeface="David" panose="020E0502060401010101" pitchFamily="34" charset="-79"/>
                          <a:cs typeface="David" panose="020E0502060401010101" pitchFamily="34" charset="-79"/>
                        </a:rPr>
                        <a:t>) </a:t>
                      </a:r>
                      <a:r>
                        <a:rPr lang="he-IL" sz="1200" b="1" i="0" u="none" strike="noStrike" baseline="30000" smtClean="0">
                          <a:solidFill>
                            <a:schemeClr val="accent1"/>
                          </a:solidFill>
                          <a:effectLst/>
                          <a:latin typeface="David" panose="020E0502060401010101" pitchFamily="34" charset="-79"/>
                          <a:cs typeface="David" panose="020E0502060401010101" pitchFamily="34" charset="-79"/>
                        </a:rPr>
                        <a:t>1</a:t>
                      </a:r>
                      <a:endParaRPr lang="he-IL" sz="1200" b="1" i="0" u="none" strike="noStrike" dirty="0">
                        <a:solidFill>
                          <a:schemeClr val="accent1"/>
                        </a:solidFill>
                        <a:effectLst/>
                        <a:latin typeface="David" panose="020E0502060401010101" pitchFamily="34" charset="-79"/>
                        <a:cs typeface="David" panose="020E0502060401010101" pitchFamily="34" charset="-79"/>
                      </a:endParaRPr>
                    </a:p>
                  </a:txBody>
                  <a:tcPr marL="0" marR="0" marT="0" marB="0" anchor="b">
                    <a:lnL w="12700" cap="flat" cmpd="sng" algn="ctr">
                      <a:solidFill>
                        <a:srgbClr val="000000"/>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rtl="1"/>
                      <a:endParaRPr lang="he-IL"/>
                    </a:p>
                  </a:txBody>
                  <a:tcPr/>
                </a:tc>
                <a:tc hMerge="1">
                  <a:txBody>
                    <a:bodyPr/>
                    <a:lstStyle/>
                    <a:p>
                      <a:pPr rtl="1"/>
                      <a:endParaRPr lang="he-IL"/>
                    </a:p>
                  </a:txBody>
                  <a:tcPr/>
                </a:tc>
              </a:tr>
              <a:tr h="592299">
                <a:tc>
                  <a:txBody>
                    <a:bodyPr/>
                    <a:lstStyle/>
                    <a:p>
                      <a:pPr algn="ctr" rtl="0" fontAlgn="b"/>
                      <a:r>
                        <a:rPr lang="he-IL" sz="1200" b="1" i="0" u="none" strike="noStrike">
                          <a:solidFill>
                            <a:srgbClr val="000000"/>
                          </a:solidFill>
                          <a:effectLst/>
                          <a:latin typeface="David" panose="020E0502060401010101" pitchFamily="34" charset="-79"/>
                          <a:cs typeface="David" panose="020E0502060401010101" pitchFamily="34" charset="-79"/>
                        </a:rPr>
                        <a:t> </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b"/>
                      <a:r>
                        <a:rPr lang="he-IL" sz="1200" b="1" i="0" u="none" strike="noStrike" dirty="0">
                          <a:solidFill>
                            <a:srgbClr val="000000"/>
                          </a:solidFill>
                          <a:effectLst/>
                          <a:latin typeface="David" panose="020E0502060401010101" pitchFamily="34" charset="-79"/>
                          <a:cs typeface="David" panose="020E0502060401010101" pitchFamily="34" charset="-79"/>
                        </a:rPr>
                        <a:t>תסריט בסיסי</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1" fontAlgn="b"/>
                      <a:r>
                        <a:rPr lang="he-IL" sz="1200" b="1" i="0" u="none" strike="noStrike">
                          <a:solidFill>
                            <a:srgbClr val="000000"/>
                          </a:solidFill>
                          <a:effectLst/>
                          <a:latin typeface="David" panose="020E0502060401010101" pitchFamily="34" charset="-79"/>
                          <a:cs typeface="David" panose="020E0502060401010101" pitchFamily="34" charset="-79"/>
                        </a:rPr>
                        <a:t>תסריט משופר ב</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1" fontAlgn="b"/>
                      <a:r>
                        <a:rPr lang="he-IL" sz="1200" b="1" i="0" u="none" strike="noStrike" dirty="0">
                          <a:solidFill>
                            <a:srgbClr val="000000"/>
                          </a:solidFill>
                          <a:effectLst/>
                          <a:latin typeface="David" panose="020E0502060401010101" pitchFamily="34" charset="-79"/>
                          <a:cs typeface="David" panose="020E0502060401010101" pitchFamily="34" charset="-79"/>
                        </a:rPr>
                        <a:t>ההפרש בין תסריט משופר ב' לתסריט בסיסי</a:t>
                      </a:r>
                    </a:p>
                  </a:txBody>
                  <a:tcPr marL="0" marR="0" marT="0" marB="0" anchor="b">
                    <a:lnL>
                      <a:noFill/>
                    </a:lnL>
                    <a:lnR w="1905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7433">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2020</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238</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255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17</a:t>
                      </a:r>
                    </a:p>
                  </a:txBody>
                  <a:tcPr marL="0" marR="0" marT="0" marB="0" anchor="b">
                    <a:lnL>
                      <a:noFill/>
                    </a:lnL>
                    <a:lnR w="1905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7433">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2030</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725</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776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51</a:t>
                      </a:r>
                    </a:p>
                  </a:txBody>
                  <a:tcPr marL="0" marR="0" marT="0" marB="0" anchor="b">
                    <a:lnL>
                      <a:noFill/>
                    </a:lnL>
                    <a:lnR w="1905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7433">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2040</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1,592</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1,704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111</a:t>
                      </a:r>
                    </a:p>
                  </a:txBody>
                  <a:tcPr marL="0" marR="0" marT="0" marB="0" anchor="b">
                    <a:lnL>
                      <a:noFill/>
                    </a:lnL>
                    <a:lnR w="1905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5026">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2050</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3,053</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FFFFFF"/>
                    </a:solidFill>
                  </a:tcPr>
                </a:tc>
                <a:tc>
                  <a:txBody>
                    <a:bodyPr/>
                    <a:lstStyle/>
                    <a:p>
                      <a:pPr algn="ctr" rtl="0" fontAlgn="b"/>
                      <a:r>
                        <a:rPr lang="he-IL" sz="1200" b="0" i="0" u="none" strike="noStrike">
                          <a:solidFill>
                            <a:srgbClr val="000000"/>
                          </a:solidFill>
                          <a:effectLst/>
                          <a:latin typeface="David" panose="020E0502060401010101" pitchFamily="34" charset="-79"/>
                          <a:cs typeface="David" panose="020E0502060401010101" pitchFamily="34" charset="-79"/>
                        </a:rPr>
                        <a:t>3,266</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FFFFFF"/>
                    </a:solidFill>
                  </a:tcPr>
                </a:tc>
                <a:tc>
                  <a:txBody>
                    <a:bodyPr/>
                    <a:lstStyle/>
                    <a:p>
                      <a:pPr algn="ctr" rtl="0" fontAlgn="b"/>
                      <a:r>
                        <a:rPr lang="he-IL" sz="1200" b="0" i="0" u="none" strike="noStrike" dirty="0">
                          <a:solidFill>
                            <a:srgbClr val="000000"/>
                          </a:solidFill>
                          <a:effectLst/>
                          <a:latin typeface="David" panose="020E0502060401010101" pitchFamily="34" charset="-79"/>
                          <a:cs typeface="David" panose="020E0502060401010101" pitchFamily="34" charset="-79"/>
                        </a:rPr>
                        <a:t>214</a:t>
                      </a:r>
                    </a:p>
                  </a:txBody>
                  <a:tcPr marL="0" marR="0" marT="0" marB="0" anchor="b">
                    <a:lnL>
                      <a:noFill/>
                    </a:lnL>
                    <a:lnR w="19050" cap="flat" cmpd="sng" algn="ctr">
                      <a:solidFill>
                        <a:schemeClr val="accent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FFFFFF"/>
                    </a:solidFill>
                  </a:tcPr>
                </a:tc>
              </a:tr>
              <a:tr h="334117">
                <a:tc gridSpan="4">
                  <a:txBody>
                    <a:bodyPr/>
                    <a:lstStyle/>
                    <a:p>
                      <a:pPr algn="ctr" rtl="1" fontAlgn="b"/>
                      <a:r>
                        <a:rPr lang="he-IL" sz="1100" b="0" i="0" u="none" strike="noStrike" dirty="0">
                          <a:solidFill>
                            <a:srgbClr val="000000"/>
                          </a:solidFill>
                          <a:effectLst/>
                          <a:latin typeface="David" panose="020E0502060401010101" pitchFamily="34" charset="-79"/>
                          <a:cs typeface="David" panose="020E0502060401010101" pitchFamily="34" charset="-79"/>
                        </a:rPr>
                        <a:t>1) הערה: התוצר המצטבר של נשים ערביות מחושב מתחילת הסימולציה, שהיא שנת 2012.</a:t>
                      </a:r>
                    </a:p>
                  </a:txBody>
                  <a:tcPr marL="0" marR="0" marT="0" marB="0" anchor="b">
                    <a:lnL>
                      <a:noFill/>
                    </a:lnL>
                    <a:lnR w="12700" cmpd="sng">
                      <a:noFill/>
                      <a:prstDash val="solid"/>
                    </a:lnR>
                    <a:lnT w="1905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r>
            </a:tbl>
          </a:graphicData>
        </a:graphic>
      </p:graphicFrame>
      <p:sp>
        <p:nvSpPr>
          <p:cNvPr id="11" name="TextBox 10"/>
          <p:cNvSpPr txBox="1"/>
          <p:nvPr/>
        </p:nvSpPr>
        <p:spPr>
          <a:xfrm>
            <a:off x="755576" y="-99392"/>
            <a:ext cx="7560840" cy="492443"/>
          </a:xfrm>
          <a:prstGeom prst="rect">
            <a:avLst/>
          </a:prstGeom>
          <a:noFill/>
        </p:spPr>
        <p:txBody>
          <a:bodyPr wrap="square" rtlCol="1">
            <a:spAutoFit/>
          </a:bodyPr>
          <a:lstStyle/>
          <a:p>
            <a:pPr algn="ctr"/>
            <a:r>
              <a:rPr lang="he-IL" sz="2600" b="1" dirty="0" smtClean="0">
                <a:solidFill>
                  <a:schemeClr val="bg1"/>
                </a:solidFill>
                <a:latin typeface="David" panose="020E0502060401010101" pitchFamily="34" charset="-79"/>
                <a:cs typeface="David" panose="020E0502060401010101" pitchFamily="34" charset="-79"/>
              </a:rPr>
              <a:t>סיכום הסימולציות</a:t>
            </a:r>
            <a:endParaRPr lang="he-IL" sz="2600" b="1" dirty="0">
              <a:solidFill>
                <a:schemeClr val="bg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8009433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1472100699"/>
              </p:ext>
            </p:extLst>
          </p:nvPr>
        </p:nvGraphicFramePr>
        <p:xfrm>
          <a:off x="1403648" y="2276872"/>
          <a:ext cx="6336705" cy="1475275"/>
        </p:xfrm>
        <a:graphic>
          <a:graphicData uri="http://schemas.openxmlformats.org/drawingml/2006/table">
            <a:tbl>
              <a:tblPr rtl="1"/>
              <a:tblGrid>
                <a:gridCol w="2505744"/>
                <a:gridCol w="1266026"/>
                <a:gridCol w="1266026"/>
                <a:gridCol w="1298909"/>
              </a:tblGrid>
              <a:tr h="792088">
                <a:tc>
                  <a:txBody>
                    <a:bodyPr/>
                    <a:lstStyle/>
                    <a:p>
                      <a:pPr algn="r" rtl="1" fontAlgn="ctr"/>
                      <a:r>
                        <a:rPr lang="he-IL" sz="1400" b="1" i="0" u="none" strike="noStrike" dirty="0">
                          <a:solidFill>
                            <a:srgbClr val="000000"/>
                          </a:solidFill>
                          <a:effectLst/>
                          <a:latin typeface="David" panose="020E0502060401010101" pitchFamily="34" charset="-79"/>
                          <a:cs typeface="David" panose="020E0502060401010101" pitchFamily="34" charset="-79"/>
                        </a:rPr>
                        <a:t>                             </a:t>
                      </a:r>
                      <a:r>
                        <a:rPr lang="he-IL" sz="1400" b="0" i="0" u="none" strike="noStrike" dirty="0">
                          <a:solidFill>
                            <a:srgbClr val="000000"/>
                          </a:solidFill>
                          <a:effectLst/>
                          <a:latin typeface="David" panose="020E0502060401010101" pitchFamily="34" charset="-79"/>
                          <a:cs typeface="David" panose="020E0502060401010101" pitchFamily="34" charset="-79"/>
                        </a:rPr>
                        <a:t>   </a:t>
                      </a:r>
                      <a:r>
                        <a:rPr lang="he-IL" sz="1400" b="0" i="0" u="none" strike="noStrike" dirty="0" smtClean="0">
                          <a:solidFill>
                            <a:srgbClr val="000000"/>
                          </a:solidFill>
                          <a:effectLst/>
                          <a:latin typeface="David" panose="020E0502060401010101" pitchFamily="34" charset="-79"/>
                          <a:cs typeface="David" panose="020E0502060401010101" pitchFamily="34" charset="-79"/>
                        </a:rPr>
                        <a:t>השפעות </a:t>
                      </a:r>
                      <a:r>
                        <a:rPr lang="he-IL" sz="1400" b="0" i="0" u="none" strike="noStrike" dirty="0">
                          <a:solidFill>
                            <a:srgbClr val="000000"/>
                          </a:solidFill>
                          <a:effectLst/>
                          <a:latin typeface="David" panose="020E0502060401010101" pitchFamily="34" charset="-79"/>
                          <a:cs typeface="David" panose="020E0502060401010101" pitchFamily="34" charset="-79"/>
                        </a:rPr>
                        <a:t>המדיניות </a:t>
                      </a:r>
                      <a:r>
                        <a:rPr lang="he-IL" sz="1400" b="0" i="0" u="none" strike="noStrike" dirty="0" smtClean="0">
                          <a:solidFill>
                            <a:srgbClr val="000000"/>
                          </a:solidFill>
                          <a:effectLst/>
                          <a:latin typeface="David" panose="020E0502060401010101" pitchFamily="34" charset="-79"/>
                          <a:cs typeface="David" panose="020E0502060401010101" pitchFamily="34" charset="-79"/>
                        </a:rPr>
                        <a:t>   </a:t>
                      </a:r>
                    </a:p>
                    <a:p>
                      <a:pPr algn="r" rtl="1" fontAlgn="ctr"/>
                      <a:r>
                        <a:rPr lang="he-IL" sz="1400" b="1" i="0" u="none" strike="noStrike" dirty="0" smtClean="0">
                          <a:solidFill>
                            <a:srgbClr val="000000"/>
                          </a:solidFill>
                          <a:effectLst/>
                          <a:latin typeface="David" panose="020E0502060401010101" pitchFamily="34" charset="-79"/>
                          <a:cs typeface="David" panose="020E0502060401010101" pitchFamily="34" charset="-79"/>
                        </a:rPr>
                        <a:t> </a:t>
                      </a:r>
                      <a:r>
                        <a:rPr lang="he-IL" sz="1400" b="0" i="0" u="none" strike="noStrike" dirty="0" smtClean="0">
                          <a:solidFill>
                            <a:srgbClr val="000000"/>
                          </a:solidFill>
                          <a:effectLst/>
                          <a:latin typeface="David" panose="020E0502060401010101" pitchFamily="34" charset="-79"/>
                          <a:cs typeface="David" panose="020E0502060401010101" pitchFamily="34" charset="-79"/>
                        </a:rPr>
                        <a:t>תחזית השתתפות                                                                                  </a:t>
                      </a:r>
                      <a:endParaRPr lang="he-IL" sz="1400" b="0" i="0" u="none" strike="noStrike" dirty="0">
                        <a:solidFill>
                          <a:srgbClr val="000000"/>
                        </a:solidFill>
                        <a:effectLst/>
                        <a:latin typeface="David" panose="020E0502060401010101" pitchFamily="34" charset="-79"/>
                        <a:cs typeface="David" panose="020E0502060401010101" pitchFamily="34" charset="-79"/>
                      </a:endParaRPr>
                    </a:p>
                  </a:txBody>
                  <a:tcPr marL="0" marR="0" marT="0" marB="0" anchor="ctr">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bg1">
                        <a:lumMod val="95000"/>
                      </a:schemeClr>
                    </a:solidFill>
                  </a:tcPr>
                </a:tc>
                <a:tc>
                  <a:txBody>
                    <a:bodyPr/>
                    <a:lstStyle/>
                    <a:p>
                      <a:pPr algn="ctr" rtl="1" fontAlgn="b"/>
                      <a:r>
                        <a:rPr lang="he-IL" sz="1400" b="1" i="0" u="none" strike="noStrike">
                          <a:solidFill>
                            <a:srgbClr val="000000"/>
                          </a:solidFill>
                          <a:effectLst/>
                          <a:latin typeface="David" panose="020E0502060401010101" pitchFamily="34" charset="-79"/>
                          <a:cs typeface="David" panose="020E0502060401010101" pitchFamily="34" charset="-79"/>
                        </a:rPr>
                        <a:t>קצב גידול מספר המשתתפות      מכפלה של 1.05</a:t>
                      </a:r>
                    </a:p>
                  </a:txBody>
                  <a:tcPr marL="0" marR="0" marT="0" marB="0" anchor="b">
                    <a:lnL w="12700" cap="flat" cmpd="sng" algn="ctr">
                      <a:solidFill>
                        <a:srgbClr val="000000"/>
                      </a:solidFill>
                      <a:prstDash val="solid"/>
                      <a:round/>
                      <a:headEnd type="none" w="med" len="med"/>
                      <a:tailEnd type="none" w="med" len="med"/>
                    </a:lnL>
                    <a:lnR>
                      <a:noFill/>
                    </a:lnR>
                    <a:lnT w="19050" cap="flat" cmpd="sng" algn="ctr">
                      <a:solidFill>
                        <a:schemeClr val="accent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1" fontAlgn="b"/>
                      <a:r>
                        <a:rPr lang="he-IL" sz="1400" b="1" i="0" u="none" strike="noStrike">
                          <a:solidFill>
                            <a:srgbClr val="000000"/>
                          </a:solidFill>
                          <a:effectLst/>
                          <a:latin typeface="David" panose="020E0502060401010101" pitchFamily="34" charset="-79"/>
                          <a:cs typeface="David" panose="020E0502060401010101" pitchFamily="34" charset="-79"/>
                        </a:rPr>
                        <a:t>קצב גידול מספר המשתתפות      מכפלה של 1.06</a:t>
                      </a:r>
                    </a:p>
                  </a:txBody>
                  <a:tcPr marL="0" marR="0" marT="0" marB="0" anchor="b">
                    <a:lnL>
                      <a:noFill/>
                    </a:lnL>
                    <a:lnR>
                      <a:noFill/>
                    </a:lnR>
                    <a:lnT w="19050" cap="flat" cmpd="sng" algn="ctr">
                      <a:solidFill>
                        <a:schemeClr val="accent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1" fontAlgn="b"/>
                      <a:r>
                        <a:rPr lang="he-IL" sz="1400" b="1" i="0" u="none" strike="noStrike" dirty="0">
                          <a:solidFill>
                            <a:srgbClr val="000000"/>
                          </a:solidFill>
                          <a:effectLst/>
                          <a:latin typeface="David" panose="020E0502060401010101" pitchFamily="34" charset="-79"/>
                          <a:cs typeface="David" panose="020E0502060401010101" pitchFamily="34" charset="-79"/>
                        </a:rPr>
                        <a:t>קצב גידול מספר המשתתפות </a:t>
                      </a:r>
                      <a:r>
                        <a:rPr lang="he-IL" sz="1400" b="1" i="0" u="none" strike="noStrike" dirty="0" smtClean="0">
                          <a:solidFill>
                            <a:srgbClr val="000000"/>
                          </a:solidFill>
                          <a:effectLst/>
                          <a:latin typeface="David" panose="020E0502060401010101" pitchFamily="34" charset="-79"/>
                          <a:cs typeface="David" panose="020E0502060401010101" pitchFamily="34" charset="-79"/>
                        </a:rPr>
                        <a:t> מכפלה </a:t>
                      </a:r>
                      <a:r>
                        <a:rPr lang="he-IL" sz="1400" b="1" i="0" u="none" strike="noStrike" dirty="0">
                          <a:solidFill>
                            <a:srgbClr val="000000"/>
                          </a:solidFill>
                          <a:effectLst/>
                          <a:latin typeface="David" panose="020E0502060401010101" pitchFamily="34" charset="-79"/>
                          <a:cs typeface="David" panose="020E0502060401010101" pitchFamily="34" charset="-79"/>
                        </a:rPr>
                        <a:t>של 1.07</a:t>
                      </a:r>
                    </a:p>
                  </a:txBody>
                  <a:tcPr marL="0" marR="0" marT="0" marB="0" anchor="b">
                    <a:lnL>
                      <a:noFill/>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35148">
                <a:tc>
                  <a:txBody>
                    <a:bodyPr/>
                    <a:lstStyle/>
                    <a:p>
                      <a:pPr algn="r" rtl="1" fontAlgn="b"/>
                      <a:r>
                        <a:rPr lang="he-IL" sz="1400" b="0" i="0" u="none" strike="noStrike" dirty="0" smtClean="0">
                          <a:solidFill>
                            <a:srgbClr val="000000"/>
                          </a:solidFill>
                          <a:effectLst/>
                          <a:latin typeface="David" panose="020E0502060401010101" pitchFamily="34" charset="-79"/>
                          <a:cs typeface="David" panose="020E0502060401010101" pitchFamily="34" charset="-79"/>
                        </a:rPr>
                        <a:t> חלופה </a:t>
                      </a:r>
                      <a:r>
                        <a:rPr lang="he-IL" sz="1400" b="0" i="0" u="none" strike="noStrike" dirty="0">
                          <a:solidFill>
                            <a:srgbClr val="000000"/>
                          </a:solidFill>
                          <a:effectLst/>
                          <a:latin typeface="David" panose="020E0502060401010101" pitchFamily="34" charset="-79"/>
                          <a:cs typeface="David" panose="020E0502060401010101" pitchFamily="34" charset="-79"/>
                        </a:rPr>
                        <a:t>א' - תחזית משתתפות רגילה</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rtl="0" fontAlgn="b"/>
                      <a:r>
                        <a:rPr lang="he-IL" sz="1400" b="0" i="0" u="none" strike="noStrike">
                          <a:solidFill>
                            <a:srgbClr val="000000"/>
                          </a:solidFill>
                          <a:effectLst/>
                          <a:latin typeface="David" panose="020E0502060401010101" pitchFamily="34" charset="-79"/>
                          <a:cs typeface="David" panose="020E0502060401010101" pitchFamily="34" charset="-79"/>
                        </a:rPr>
                        <a:t>3.1%</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rtl="0" fontAlgn="b"/>
                      <a:r>
                        <a:rPr lang="he-IL" sz="1400" b="0" i="0" u="none" strike="noStrike">
                          <a:solidFill>
                            <a:srgbClr val="000000"/>
                          </a:solidFill>
                          <a:effectLst/>
                          <a:latin typeface="David" panose="020E0502060401010101" pitchFamily="34" charset="-79"/>
                          <a:cs typeface="David" panose="020E0502060401010101" pitchFamily="34" charset="-79"/>
                        </a:rPr>
                        <a:t>7.2%</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rtl="0" fontAlgn="b"/>
                      <a:r>
                        <a:rPr lang="he-IL" sz="1400" b="0" i="0" u="none" strike="noStrike" dirty="0">
                          <a:solidFill>
                            <a:srgbClr val="000000"/>
                          </a:solidFill>
                          <a:effectLst/>
                          <a:latin typeface="David" panose="020E0502060401010101" pitchFamily="34" charset="-79"/>
                          <a:cs typeface="David" panose="020E0502060401010101" pitchFamily="34" charset="-79"/>
                        </a:rPr>
                        <a:t>11.8%</a:t>
                      </a:r>
                    </a:p>
                  </a:txBody>
                  <a:tcPr marL="0" marR="0" marT="0" marB="0" anchor="b">
                    <a:lnL>
                      <a:noFill/>
                    </a:lnL>
                    <a:lnR w="1905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348039">
                <a:tc>
                  <a:txBody>
                    <a:bodyPr/>
                    <a:lstStyle/>
                    <a:p>
                      <a:pPr algn="r" rtl="1" fontAlgn="b"/>
                      <a:r>
                        <a:rPr lang="he-IL" sz="1400" b="0" i="0" u="none" strike="noStrike" dirty="0" smtClean="0">
                          <a:solidFill>
                            <a:srgbClr val="000000"/>
                          </a:solidFill>
                          <a:effectLst/>
                          <a:latin typeface="David" panose="020E0502060401010101" pitchFamily="34" charset="-79"/>
                          <a:cs typeface="David" panose="020E0502060401010101" pitchFamily="34" charset="-79"/>
                        </a:rPr>
                        <a:t> חלופה </a:t>
                      </a:r>
                      <a:r>
                        <a:rPr lang="he-IL" sz="1400" b="0" i="0" u="none" strike="noStrike" dirty="0">
                          <a:solidFill>
                            <a:srgbClr val="000000"/>
                          </a:solidFill>
                          <a:effectLst/>
                          <a:latin typeface="David" panose="020E0502060401010101" pitchFamily="34" charset="-79"/>
                          <a:cs typeface="David" panose="020E0502060401010101" pitchFamily="34" charset="-79"/>
                        </a:rPr>
                        <a:t>ב' - תחזית משתתפות מוחלקת </a:t>
                      </a:r>
                    </a:p>
                  </a:txBody>
                  <a:tcPr marL="0" marR="0" marT="0" marB="0" anchor="b">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b"/>
                      <a:r>
                        <a:rPr lang="he-IL" sz="1400" b="0" i="0" u="none" strike="noStrike">
                          <a:solidFill>
                            <a:srgbClr val="000000"/>
                          </a:solidFill>
                          <a:effectLst/>
                          <a:latin typeface="David" panose="020E0502060401010101" pitchFamily="34" charset="-79"/>
                          <a:cs typeface="David" panose="020E0502060401010101" pitchFamily="34" charset="-79"/>
                        </a:rPr>
                        <a:t>1.8%</a:t>
                      </a:r>
                    </a:p>
                  </a:txBody>
                  <a:tcPr marL="0" marR="0" marT="0" marB="0" anchor="b">
                    <a:lnL w="12700" cap="flat" cmpd="sng" algn="ctr">
                      <a:solidFill>
                        <a:srgbClr val="000000"/>
                      </a:solidFill>
                      <a:prstDash val="solid"/>
                      <a:round/>
                      <a:headEnd type="none" w="med" len="med"/>
                      <a:tailEnd type="none" w="med" len="med"/>
                    </a:lnL>
                    <a:lnR>
                      <a:noFill/>
                    </a:lnR>
                    <a:lnT>
                      <a:noFill/>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b"/>
                      <a:r>
                        <a:rPr lang="he-IL" sz="1400" b="0" i="0" u="none" strike="noStrike">
                          <a:solidFill>
                            <a:srgbClr val="000000"/>
                          </a:solidFill>
                          <a:effectLst/>
                          <a:latin typeface="David" panose="020E0502060401010101" pitchFamily="34" charset="-79"/>
                          <a:cs typeface="David" panose="020E0502060401010101" pitchFamily="34" charset="-79"/>
                        </a:rPr>
                        <a:t>6.0%</a:t>
                      </a:r>
                    </a:p>
                  </a:txBody>
                  <a:tcPr marL="0" marR="0" marT="0" marB="0" anchor="b">
                    <a:lnL>
                      <a:noFill/>
                    </a:lnL>
                    <a:lnR>
                      <a:noFill/>
                    </a:lnR>
                    <a:lnT>
                      <a:noFill/>
                    </a:lnT>
                    <a:lnB w="19050" cap="flat" cmpd="sng" algn="ctr">
                      <a:solidFill>
                        <a:schemeClr val="accent1"/>
                      </a:solidFill>
                      <a:prstDash val="solid"/>
                      <a:round/>
                      <a:headEnd type="none" w="med" len="med"/>
                      <a:tailEnd type="none" w="med" len="med"/>
                    </a:lnB>
                    <a:solidFill>
                      <a:schemeClr val="bg1"/>
                    </a:solidFill>
                  </a:tcPr>
                </a:tc>
                <a:tc>
                  <a:txBody>
                    <a:bodyPr/>
                    <a:lstStyle/>
                    <a:p>
                      <a:pPr algn="ctr" rtl="0" fontAlgn="b"/>
                      <a:r>
                        <a:rPr lang="he-IL" sz="1400" b="0" i="0" u="none" strike="noStrike" dirty="0">
                          <a:solidFill>
                            <a:srgbClr val="000000"/>
                          </a:solidFill>
                          <a:effectLst/>
                          <a:latin typeface="David" panose="020E0502060401010101" pitchFamily="34" charset="-79"/>
                          <a:cs typeface="David" panose="020E0502060401010101" pitchFamily="34" charset="-79"/>
                        </a:rPr>
                        <a:t>10.3%</a:t>
                      </a:r>
                    </a:p>
                  </a:txBody>
                  <a:tcPr marL="0" marR="0" marT="0" marB="0" anchor="b">
                    <a:lnL>
                      <a:noFill/>
                    </a:lnL>
                    <a:lnR w="19050" cap="flat" cmpd="sng" algn="ctr">
                      <a:solidFill>
                        <a:schemeClr val="accent1"/>
                      </a:solidFill>
                      <a:prstDash val="solid"/>
                      <a:round/>
                      <a:headEnd type="none" w="med" len="med"/>
                      <a:tailEnd type="none" w="med" len="med"/>
                    </a:lnR>
                    <a:lnT>
                      <a:noFill/>
                    </a:lnT>
                    <a:lnB w="19050" cap="flat" cmpd="sng" algn="ctr">
                      <a:solidFill>
                        <a:schemeClr val="accent1"/>
                      </a:solidFill>
                      <a:prstDash val="solid"/>
                      <a:round/>
                      <a:headEnd type="none" w="med" len="med"/>
                      <a:tailEnd type="none" w="med" len="med"/>
                    </a:lnB>
                    <a:solidFill>
                      <a:schemeClr val="bg1"/>
                    </a:solidFill>
                  </a:tcPr>
                </a:tc>
              </a:tr>
            </a:tbl>
          </a:graphicData>
        </a:graphic>
      </p:graphicFrame>
      <p:sp>
        <p:nvSpPr>
          <p:cNvPr id="5" name="Rectangle 2"/>
          <p:cNvSpPr>
            <a:spLocks noChangeArrowheads="1"/>
          </p:cNvSpPr>
          <p:nvPr/>
        </p:nvSpPr>
        <p:spPr bwMode="auto">
          <a:xfrm>
            <a:off x="468313" y="268287"/>
            <a:ext cx="8135937" cy="16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nchor="b"/>
          <a:lstStyle>
            <a:lvl1pPr algn="l" defTabSz="912813">
              <a:defRPr sz="5400">
                <a:solidFill>
                  <a:srgbClr val="262626"/>
                </a:solidFill>
                <a:latin typeface="Impact" pitchFamily="34" charset="0"/>
                <a:ea typeface="Tohoma"/>
                <a:cs typeface="Tohoma"/>
              </a:defRPr>
            </a:lvl1pPr>
            <a:lvl2pPr algn="l" defTabSz="912813">
              <a:defRPr sz="5400">
                <a:solidFill>
                  <a:srgbClr val="262626"/>
                </a:solidFill>
                <a:latin typeface="Impact" pitchFamily="34" charset="0"/>
                <a:ea typeface="Tohoma"/>
                <a:cs typeface="Tohoma"/>
              </a:defRPr>
            </a:lvl2pPr>
            <a:lvl3pPr algn="l" defTabSz="912813">
              <a:defRPr sz="5400">
                <a:solidFill>
                  <a:srgbClr val="262626"/>
                </a:solidFill>
                <a:latin typeface="Impact" pitchFamily="34" charset="0"/>
                <a:ea typeface="Tohoma"/>
                <a:cs typeface="Tohoma"/>
              </a:defRPr>
            </a:lvl3pPr>
            <a:lvl4pPr algn="l" defTabSz="912813">
              <a:defRPr sz="5400">
                <a:solidFill>
                  <a:srgbClr val="262626"/>
                </a:solidFill>
                <a:latin typeface="Impact" pitchFamily="34" charset="0"/>
                <a:ea typeface="Tohoma"/>
                <a:cs typeface="Tohoma"/>
              </a:defRPr>
            </a:lvl4pPr>
            <a:lvl5pPr algn="l" defTabSz="912813">
              <a:defRPr sz="5400">
                <a:solidFill>
                  <a:srgbClr val="262626"/>
                </a:solidFill>
                <a:latin typeface="Impact" pitchFamily="34" charset="0"/>
                <a:ea typeface="Tohoma"/>
                <a:cs typeface="Tohoma"/>
              </a:defRPr>
            </a:lvl5pPr>
            <a:lvl6pPr marL="457200" algn="l" defTabSz="912813" fontAlgn="base">
              <a:spcBef>
                <a:spcPct val="0"/>
              </a:spcBef>
              <a:spcAft>
                <a:spcPct val="0"/>
              </a:spcAft>
              <a:defRPr sz="5400">
                <a:solidFill>
                  <a:srgbClr val="262626"/>
                </a:solidFill>
                <a:latin typeface="Impact" pitchFamily="34" charset="0"/>
                <a:ea typeface="Tohoma"/>
                <a:cs typeface="Tohoma"/>
              </a:defRPr>
            </a:lvl6pPr>
            <a:lvl7pPr marL="914400" algn="l" defTabSz="912813" fontAlgn="base">
              <a:spcBef>
                <a:spcPct val="0"/>
              </a:spcBef>
              <a:spcAft>
                <a:spcPct val="0"/>
              </a:spcAft>
              <a:defRPr sz="5400">
                <a:solidFill>
                  <a:srgbClr val="262626"/>
                </a:solidFill>
                <a:latin typeface="Impact" pitchFamily="34" charset="0"/>
                <a:ea typeface="Tohoma"/>
                <a:cs typeface="Tohoma"/>
              </a:defRPr>
            </a:lvl7pPr>
            <a:lvl8pPr marL="1371600" algn="l" defTabSz="912813" fontAlgn="base">
              <a:spcBef>
                <a:spcPct val="0"/>
              </a:spcBef>
              <a:spcAft>
                <a:spcPct val="0"/>
              </a:spcAft>
              <a:defRPr sz="5400">
                <a:solidFill>
                  <a:srgbClr val="262626"/>
                </a:solidFill>
                <a:latin typeface="Impact" pitchFamily="34" charset="0"/>
                <a:ea typeface="Tohoma"/>
                <a:cs typeface="Tohoma"/>
              </a:defRPr>
            </a:lvl8pPr>
            <a:lvl9pPr marL="1828800" algn="l" defTabSz="912813" fontAlgn="base">
              <a:spcBef>
                <a:spcPct val="0"/>
              </a:spcBef>
              <a:spcAft>
                <a:spcPct val="0"/>
              </a:spcAft>
              <a:defRPr sz="5400">
                <a:solidFill>
                  <a:srgbClr val="262626"/>
                </a:solidFill>
                <a:latin typeface="Impact" pitchFamily="34" charset="0"/>
                <a:ea typeface="Tohoma"/>
                <a:cs typeface="Tohoma"/>
              </a:defRPr>
            </a:lvl9pPr>
          </a:lstStyle>
          <a:p>
            <a:pPr algn="ctr"/>
            <a:r>
              <a:rPr lang="he-IL" sz="2800" b="1" dirty="0">
                <a:solidFill>
                  <a:schemeClr val="accent1"/>
                </a:solidFill>
                <a:latin typeface="David" panose="020E0502060401010101" pitchFamily="34" charset="-79"/>
                <a:cs typeface="David" panose="020E0502060401010101" pitchFamily="34" charset="-79"/>
              </a:rPr>
              <a:t>שיעורי התשואה השנתיים של צעדי המדיניות, </a:t>
            </a:r>
            <a:endParaRPr lang="he-IL" sz="2800" b="1" dirty="0" smtClean="0">
              <a:solidFill>
                <a:schemeClr val="accent1"/>
              </a:solidFill>
              <a:latin typeface="David" panose="020E0502060401010101" pitchFamily="34" charset="-79"/>
              <a:cs typeface="David" panose="020E0502060401010101" pitchFamily="34" charset="-79"/>
            </a:endParaRPr>
          </a:p>
          <a:p>
            <a:pPr algn="ctr"/>
            <a:r>
              <a:rPr lang="he-IL" sz="2800" b="1" dirty="0" smtClean="0">
                <a:solidFill>
                  <a:schemeClr val="accent1"/>
                </a:solidFill>
                <a:latin typeface="David" panose="020E0502060401010101" pitchFamily="34" charset="-79"/>
                <a:cs typeface="David" panose="020E0502060401010101" pitchFamily="34" charset="-79"/>
              </a:rPr>
              <a:t>לאופק </a:t>
            </a:r>
            <a:r>
              <a:rPr lang="he-IL" sz="2800" b="1" dirty="0">
                <a:solidFill>
                  <a:schemeClr val="accent1"/>
                </a:solidFill>
                <a:latin typeface="David" panose="020E0502060401010101" pitchFamily="34" charset="-79"/>
                <a:cs typeface="David" panose="020E0502060401010101" pitchFamily="34" charset="-79"/>
              </a:rPr>
              <a:t>של 40 שנה – תסריטים חלופיים</a:t>
            </a:r>
            <a:endParaRPr lang="en-US" altLang="he-IL" sz="2800" b="1" dirty="0">
              <a:solidFill>
                <a:schemeClr val="accent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563478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idx="4294967295"/>
          </p:nvPr>
        </p:nvSpPr>
        <p:spPr>
          <a:xfrm>
            <a:off x="323850" y="0"/>
            <a:ext cx="8229600" cy="4411663"/>
          </a:xfrm>
        </p:spPr>
        <p:txBody>
          <a:bodyPr/>
          <a:lstStyle/>
          <a:p>
            <a:pPr algn="ctr">
              <a:buFont typeface="Wingdings" pitchFamily="2" charset="2"/>
              <a:buNone/>
            </a:pPr>
            <a:r>
              <a:rPr lang="he-IL" altLang="he-IL" sz="5400" b="1" smtClean="0">
                <a:solidFill>
                  <a:schemeClr val="bg1"/>
                </a:solidFill>
                <a:cs typeface="David" pitchFamily="34" charset="-79"/>
              </a:rPr>
              <a:t>תודה על ההקשבה</a:t>
            </a:r>
            <a:endParaRPr lang="en-US" altLang="he-IL" sz="5400" b="1" smtClean="0">
              <a:solidFill>
                <a:schemeClr val="bg1"/>
              </a:solidFill>
              <a:cs typeface="David" pitchFamily="34" charset="-79"/>
            </a:endParaRPr>
          </a:p>
        </p:txBody>
      </p:sp>
    </p:spTree>
    <p:extLst>
      <p:ext uri="{BB962C8B-B14F-4D97-AF65-F5344CB8AC3E}">
        <p14:creationId xmlns:p14="http://schemas.microsoft.com/office/powerpoint/2010/main" val="826898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71600" y="620688"/>
            <a:ext cx="7543800" cy="1000125"/>
          </a:xfrm>
        </p:spPr>
        <p:txBody>
          <a:bodyPr lIns="91430" tIns="45714" rIns="91430" bIns="45714"/>
          <a:lstStyle/>
          <a:p>
            <a:pPr algn="r" eaLnBrk="1" hangingPunct="1"/>
            <a:r>
              <a:rPr lang="he-IL" altLang="he-IL" sz="4000" b="1" dirty="0" smtClean="0">
                <a:solidFill>
                  <a:schemeClr val="accent1"/>
                </a:solidFill>
                <a:cs typeface="David" pitchFamily="34" charset="-79"/>
              </a:rPr>
              <a:t>מבוא</a:t>
            </a:r>
            <a:endParaRPr lang="en-US" altLang="he-IL" sz="4000" b="1" dirty="0" smtClean="0">
              <a:solidFill>
                <a:schemeClr val="accent1"/>
              </a:solidFill>
              <a:cs typeface="David" pitchFamily="34" charset="-79"/>
            </a:endParaRPr>
          </a:p>
        </p:txBody>
      </p:sp>
      <p:sp>
        <p:nvSpPr>
          <p:cNvPr id="25603" name="Rectangle 3"/>
          <p:cNvSpPr>
            <a:spLocks noGrp="1" noChangeArrowheads="1"/>
          </p:cNvSpPr>
          <p:nvPr>
            <p:ph idx="4294967295"/>
          </p:nvPr>
        </p:nvSpPr>
        <p:spPr>
          <a:xfrm>
            <a:off x="0" y="1341438"/>
            <a:ext cx="8229600" cy="5256212"/>
          </a:xfrm>
        </p:spPr>
        <p:txBody>
          <a:bodyPr lIns="91430" tIns="45714" rIns="91430" bIns="45714"/>
          <a:lstStyle/>
          <a:p>
            <a:pPr algn="r" defTabSz="912813" rtl="1" eaLnBrk="1" hangingPunct="1">
              <a:buFont typeface="Wingdings" pitchFamily="2" charset="2"/>
              <a:buNone/>
            </a:pPr>
            <a:r>
              <a:rPr lang="he-IL" altLang="he-IL" b="1" smtClean="0">
                <a:cs typeface="David" pitchFamily="34" charset="-79"/>
              </a:rPr>
              <a:t>כתוצאה מכך</a:t>
            </a:r>
            <a:r>
              <a:rPr lang="he-IL" altLang="he-IL" smtClean="0">
                <a:cs typeface="David" pitchFamily="34" charset="-79"/>
              </a:rPr>
              <a:t>:</a:t>
            </a:r>
            <a:endParaRPr lang="he-IL" altLang="he-IL" sz="2800" smtClean="0">
              <a:cs typeface="David" pitchFamily="34" charset="-79"/>
            </a:endParaRPr>
          </a:p>
          <a:p>
            <a:pPr algn="r" defTabSz="912813" rtl="1" eaLnBrk="1" hangingPunct="1">
              <a:buFont typeface="Wingdings" pitchFamily="2" charset="2"/>
              <a:buChar char="§"/>
            </a:pPr>
            <a:r>
              <a:rPr lang="he-IL" altLang="he-IL" sz="2800" smtClean="0">
                <a:cs typeface="David" pitchFamily="34" charset="-79"/>
              </a:rPr>
              <a:t>        מצוקה כלכלית במגזר הערבי </a:t>
            </a:r>
          </a:p>
          <a:p>
            <a:pPr algn="r" defTabSz="912813" rtl="1" eaLnBrk="1" hangingPunct="1">
              <a:buFont typeface="Wingdings" pitchFamily="2" charset="2"/>
              <a:buChar char="§"/>
            </a:pPr>
            <a:r>
              <a:rPr lang="he-IL" altLang="he-IL" sz="2800" smtClean="0">
                <a:cs typeface="David" pitchFamily="34" charset="-79"/>
              </a:rPr>
              <a:t>        פערים גדולים בין יהודים וערבים</a:t>
            </a:r>
          </a:p>
          <a:p>
            <a:pPr algn="r" defTabSz="912813" rtl="1" eaLnBrk="1" hangingPunct="1">
              <a:buFont typeface="Wingdings" pitchFamily="2" charset="2"/>
              <a:buChar char="§"/>
            </a:pPr>
            <a:r>
              <a:rPr lang="he-IL" altLang="he-IL" sz="2800" smtClean="0">
                <a:cs typeface="David" pitchFamily="34" charset="-79"/>
              </a:rPr>
              <a:t>        ניכור מהמדינה וממוסדותיה </a:t>
            </a:r>
          </a:p>
          <a:p>
            <a:pPr algn="r" defTabSz="912813" rtl="1" eaLnBrk="1" hangingPunct="1">
              <a:buFont typeface="Wingdings" pitchFamily="2" charset="2"/>
              <a:buChar char="§"/>
            </a:pPr>
            <a:r>
              <a:rPr lang="he-IL" altLang="he-IL" sz="2800" smtClean="0">
                <a:cs typeface="David" pitchFamily="34" charset="-79"/>
              </a:rPr>
              <a:t>        פגיעה משמעותית בתמ"ג ובמשק הישראלי. </a:t>
            </a:r>
            <a:endParaRPr lang="en-US" altLang="he-IL" sz="2800" smtClean="0">
              <a:cs typeface="David" pitchFamily="34" charset="-79"/>
            </a:endParaRPr>
          </a:p>
          <a:p>
            <a:pPr algn="r" defTabSz="912813" rtl="1" eaLnBrk="1" hangingPunct="1"/>
            <a:endParaRPr lang="en-US" altLang="he-IL" sz="2800" smtClean="0"/>
          </a:p>
          <a:p>
            <a:pPr algn="r" defTabSz="912813" rtl="1" eaLnBrk="1" hangingPunct="1">
              <a:lnSpc>
                <a:spcPct val="80000"/>
              </a:lnSpc>
              <a:buFont typeface="Wingdings" pitchFamily="2" charset="2"/>
              <a:buNone/>
            </a:pPr>
            <a:endParaRPr lang="en-US" altLang="he-IL" sz="2800" smtClean="0"/>
          </a:p>
        </p:txBody>
      </p:sp>
    </p:spTree>
    <p:extLst>
      <p:ext uri="{BB962C8B-B14F-4D97-AF65-F5344CB8AC3E}">
        <p14:creationId xmlns:p14="http://schemas.microsoft.com/office/powerpoint/2010/main" val="2907965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idx="4294967295"/>
          </p:nvPr>
        </p:nvSpPr>
        <p:spPr>
          <a:xfrm>
            <a:off x="755650" y="1557338"/>
            <a:ext cx="7543800" cy="1524000"/>
          </a:xfrm>
        </p:spPr>
        <p:txBody>
          <a:bodyPr lIns="91430" tIns="45714" rIns="91430" bIns="45714">
            <a:normAutofit fontScale="90000"/>
          </a:bodyPr>
          <a:lstStyle/>
          <a:p>
            <a:pPr algn="ctr" eaLnBrk="1" hangingPunct="1"/>
            <a:r>
              <a:rPr lang="he-IL" altLang="he-IL" sz="4800" b="1" dirty="0" smtClean="0">
                <a:solidFill>
                  <a:schemeClr val="bg1"/>
                </a:solidFill>
                <a:cs typeface="David" pitchFamily="34" charset="-79"/>
              </a:rPr>
              <a:t>כמה נתוני רקע </a:t>
            </a:r>
            <a:br>
              <a:rPr lang="he-IL" altLang="he-IL" sz="4800" b="1" dirty="0" smtClean="0">
                <a:solidFill>
                  <a:schemeClr val="bg1"/>
                </a:solidFill>
                <a:cs typeface="David" pitchFamily="34" charset="-79"/>
              </a:rPr>
            </a:br>
            <a:r>
              <a:rPr lang="he-IL" altLang="he-IL" sz="2700" b="1" dirty="0" smtClean="0">
                <a:solidFill>
                  <a:schemeClr val="bg1"/>
                </a:solidFill>
                <a:cs typeface="David" pitchFamily="34" charset="-79"/>
              </a:rPr>
              <a:t>(פירוט נרחב בעבודה)</a:t>
            </a:r>
            <a:br>
              <a:rPr lang="he-IL" altLang="he-IL" sz="2700" b="1" dirty="0" smtClean="0">
                <a:solidFill>
                  <a:schemeClr val="bg1"/>
                </a:solidFill>
                <a:cs typeface="David" pitchFamily="34" charset="-79"/>
              </a:rPr>
            </a:br>
            <a:endParaRPr lang="en-US" altLang="he-IL" sz="2700" b="1" dirty="0" smtClean="0">
              <a:solidFill>
                <a:schemeClr val="bg1"/>
              </a:solidFill>
              <a:cs typeface="David" pitchFamily="34" charset="-79"/>
            </a:endParaRPr>
          </a:p>
        </p:txBody>
      </p:sp>
    </p:spTree>
    <p:extLst>
      <p:ext uri="{BB962C8B-B14F-4D97-AF65-F5344CB8AC3E}">
        <p14:creationId xmlns:p14="http://schemas.microsoft.com/office/powerpoint/2010/main" val="1693689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9490"/>
            <a:ext cx="8424936" cy="400110"/>
          </a:xfrm>
          <a:prstGeom prst="rect">
            <a:avLst/>
          </a:prstGeom>
          <a:noFill/>
        </p:spPr>
        <p:txBody>
          <a:bodyPr wrap="square" rtlCol="1">
            <a:spAutoFit/>
          </a:bodyPr>
          <a:lstStyle/>
          <a:p>
            <a:pPr algn="ctr"/>
            <a:r>
              <a:rPr lang="he-IL" sz="2000" b="1" dirty="0">
                <a:solidFill>
                  <a:schemeClr val="bg1"/>
                </a:solidFill>
                <a:latin typeface="David" pitchFamily="34" charset="-79"/>
                <a:cs typeface="David" pitchFamily="34" charset="-79"/>
              </a:rPr>
              <a:t>שיעור ההשתתפות של גברים ערבים ישראלים ושל גברים במדינות המערב, </a:t>
            </a:r>
            <a:r>
              <a:rPr lang="he-IL" sz="2000" b="1" dirty="0" smtClean="0">
                <a:solidFill>
                  <a:schemeClr val="bg1"/>
                </a:solidFill>
                <a:latin typeface="David" pitchFamily="34" charset="-79"/>
                <a:cs typeface="David" pitchFamily="34" charset="-79"/>
              </a:rPr>
              <a:t>2010</a:t>
            </a:r>
            <a:endParaRPr lang="he-IL" sz="2000" dirty="0">
              <a:solidFill>
                <a:schemeClr val="bg1"/>
              </a:solidFill>
              <a:latin typeface="David" pitchFamily="34" charset="-79"/>
              <a:cs typeface="David" pitchFamily="34" charset="-79"/>
            </a:endParaRPr>
          </a:p>
        </p:txBody>
      </p:sp>
      <p:sp>
        <p:nvSpPr>
          <p:cNvPr id="10" name="TextBox 9"/>
          <p:cNvSpPr txBox="1"/>
          <p:nvPr/>
        </p:nvSpPr>
        <p:spPr>
          <a:xfrm>
            <a:off x="1331640" y="6165304"/>
            <a:ext cx="6984776" cy="584775"/>
          </a:xfrm>
          <a:prstGeom prst="rect">
            <a:avLst/>
          </a:prstGeom>
          <a:noFill/>
        </p:spPr>
        <p:txBody>
          <a:bodyPr wrap="square" rtlCol="1">
            <a:spAutoFit/>
          </a:bodyPr>
          <a:lstStyle/>
          <a:p>
            <a:r>
              <a:rPr lang="he-IL" sz="1400" dirty="0" smtClean="0">
                <a:effectLst/>
                <a:latin typeface="David" pitchFamily="34" charset="-79"/>
                <a:cs typeface="David" pitchFamily="34" charset="-79"/>
              </a:rPr>
              <a:t>המקור: סקרי כוח אדם של הלשכה המרכזית לסטטיסטיקה ועיבודי המחברים.</a:t>
            </a:r>
            <a:endParaRPr lang="en-US" sz="1400" dirty="0">
              <a:latin typeface="David" pitchFamily="34" charset="-79"/>
              <a:ea typeface="Times New Roman"/>
              <a:cs typeface="David" pitchFamily="34" charset="-79"/>
            </a:endParaRPr>
          </a:p>
          <a:p>
            <a:endParaRPr lang="he-IL"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690" y="898773"/>
            <a:ext cx="8634611" cy="4906491"/>
          </a:xfrm>
          <a:prstGeom prst="rect">
            <a:avLst/>
          </a:prstGeom>
          <a:solidFill>
            <a:schemeClr val="bg1"/>
          </a:solidFill>
          <a:extLst/>
        </p:spPr>
      </p:pic>
    </p:spTree>
    <p:extLst>
      <p:ext uri="{BB962C8B-B14F-4D97-AF65-F5344CB8AC3E}">
        <p14:creationId xmlns:p14="http://schemas.microsoft.com/office/powerpoint/2010/main" val="4029736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6497" y="9490"/>
            <a:ext cx="7681217" cy="361637"/>
          </a:xfrm>
          <a:prstGeom prst="rect">
            <a:avLst/>
          </a:prstGeom>
          <a:noFill/>
        </p:spPr>
        <p:txBody>
          <a:bodyPr wrap="square" rtlCol="1">
            <a:spAutoFit/>
          </a:bodyPr>
          <a:lstStyle/>
          <a:p>
            <a:pPr algn="ctr"/>
            <a:r>
              <a:rPr lang="he-IL" sz="1750" b="1" dirty="0">
                <a:solidFill>
                  <a:schemeClr val="bg1"/>
                </a:solidFill>
                <a:latin typeface="David" pitchFamily="34" charset="-79"/>
                <a:cs typeface="David" pitchFamily="34" charset="-79"/>
              </a:rPr>
              <a:t>שיעור ההשתתפות של גברים ערבים ישראלים ושל גברים במדינות </a:t>
            </a:r>
            <a:r>
              <a:rPr lang="he-IL" sz="1750" b="1" dirty="0" smtClean="0">
                <a:solidFill>
                  <a:schemeClr val="bg1"/>
                </a:solidFill>
                <a:latin typeface="David" pitchFamily="34" charset="-79"/>
                <a:cs typeface="David" pitchFamily="34" charset="-79"/>
              </a:rPr>
              <a:t>ערביות ומוסלמיות, 2010</a:t>
            </a:r>
            <a:endParaRPr lang="he-IL" sz="1750" dirty="0">
              <a:solidFill>
                <a:schemeClr val="bg1"/>
              </a:solidFill>
              <a:latin typeface="David" pitchFamily="34" charset="-79"/>
              <a:cs typeface="David" pitchFamily="34" charset="-79"/>
            </a:endParaRPr>
          </a:p>
        </p:txBody>
      </p:sp>
      <p:sp>
        <p:nvSpPr>
          <p:cNvPr id="10" name="TextBox 9"/>
          <p:cNvSpPr txBox="1"/>
          <p:nvPr/>
        </p:nvSpPr>
        <p:spPr>
          <a:xfrm>
            <a:off x="1331640" y="6165304"/>
            <a:ext cx="6984776" cy="584775"/>
          </a:xfrm>
          <a:prstGeom prst="rect">
            <a:avLst/>
          </a:prstGeom>
          <a:noFill/>
        </p:spPr>
        <p:txBody>
          <a:bodyPr wrap="square" rtlCol="1">
            <a:spAutoFit/>
          </a:bodyPr>
          <a:lstStyle/>
          <a:p>
            <a:r>
              <a:rPr lang="he-IL" sz="1400" dirty="0" smtClean="0">
                <a:effectLst/>
                <a:latin typeface="David" pitchFamily="34" charset="-79"/>
                <a:cs typeface="David" pitchFamily="34" charset="-79"/>
              </a:rPr>
              <a:t>המקור: סקרי כוח אדם של הלשכה המרכזית לסטטיסטיקה ועיבודי המחברים.</a:t>
            </a:r>
            <a:endParaRPr lang="en-US" sz="1400" dirty="0">
              <a:latin typeface="David" pitchFamily="34" charset="-79"/>
              <a:ea typeface="Times New Roman"/>
              <a:cs typeface="David" pitchFamily="34" charset="-79"/>
            </a:endParaRPr>
          </a:p>
          <a:p>
            <a:endParaRPr lang="he-IL" dirty="0"/>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198" y="908720"/>
            <a:ext cx="7801595" cy="4757266"/>
          </a:xfrm>
          <a:prstGeom prst="rect">
            <a:avLst/>
          </a:prstGeom>
          <a:solidFill>
            <a:schemeClr val="bg1"/>
          </a:solidFill>
          <a:extLst/>
        </p:spPr>
      </p:pic>
    </p:spTree>
    <p:extLst>
      <p:ext uri="{BB962C8B-B14F-4D97-AF65-F5344CB8AC3E}">
        <p14:creationId xmlns:p14="http://schemas.microsoft.com/office/powerpoint/2010/main" val="2168293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27094"/>
            <a:ext cx="7848872" cy="430887"/>
          </a:xfrm>
          <a:prstGeom prst="rect">
            <a:avLst/>
          </a:prstGeom>
          <a:noFill/>
        </p:spPr>
        <p:txBody>
          <a:bodyPr wrap="square" rtlCol="1">
            <a:spAutoFit/>
          </a:bodyPr>
          <a:lstStyle/>
          <a:p>
            <a:pPr algn="ctr"/>
            <a:r>
              <a:rPr lang="he-IL" sz="2200" b="1" dirty="0">
                <a:solidFill>
                  <a:schemeClr val="bg1"/>
                </a:solidFill>
                <a:latin typeface="David" pitchFamily="34" charset="-79"/>
                <a:cs typeface="David" pitchFamily="34" charset="-79"/>
              </a:rPr>
              <a:t>משלחי היד של גברים ערבים, 2011</a:t>
            </a:r>
            <a:endParaRPr lang="he-IL" sz="2200" dirty="0">
              <a:solidFill>
                <a:schemeClr val="bg1"/>
              </a:solidFill>
              <a:latin typeface="David" pitchFamily="34" charset="-79"/>
              <a:cs typeface="David" pitchFamily="34" charset="-79"/>
            </a:endParaRPr>
          </a:p>
        </p:txBody>
      </p:sp>
      <p:sp>
        <p:nvSpPr>
          <p:cNvPr id="10" name="TextBox 9"/>
          <p:cNvSpPr txBox="1"/>
          <p:nvPr/>
        </p:nvSpPr>
        <p:spPr>
          <a:xfrm>
            <a:off x="1331640" y="6165304"/>
            <a:ext cx="6984776" cy="584775"/>
          </a:xfrm>
          <a:prstGeom prst="rect">
            <a:avLst/>
          </a:prstGeom>
          <a:noFill/>
        </p:spPr>
        <p:txBody>
          <a:bodyPr wrap="square" rtlCol="1">
            <a:spAutoFit/>
          </a:bodyPr>
          <a:lstStyle/>
          <a:p>
            <a:r>
              <a:rPr lang="he-IL" sz="1400" dirty="0" smtClean="0">
                <a:effectLst/>
                <a:latin typeface="David" pitchFamily="34" charset="-79"/>
                <a:cs typeface="David" pitchFamily="34" charset="-79"/>
              </a:rPr>
              <a:t>המקור: סקרי כוח אדם של הלשכה המרכזית לסטטיסטיקה ועיבודי המחברים.</a:t>
            </a:r>
            <a:endParaRPr lang="en-US" sz="1400" dirty="0">
              <a:latin typeface="David" pitchFamily="34" charset="-79"/>
              <a:ea typeface="Times New Roman"/>
              <a:cs typeface="David" pitchFamily="34" charset="-79"/>
            </a:endParaRPr>
          </a:p>
          <a:p>
            <a:endParaRPr lang="he-IL"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764704"/>
            <a:ext cx="8363380" cy="5153665"/>
          </a:xfrm>
          <a:prstGeom prst="rect">
            <a:avLst/>
          </a:prstGeom>
          <a:solidFill>
            <a:schemeClr val="bg1"/>
          </a:solidFill>
          <a:ln>
            <a:noFill/>
          </a:ln>
          <a:effectLst/>
          <a:extLst/>
        </p:spPr>
      </p:pic>
    </p:spTree>
    <p:extLst>
      <p:ext uri="{BB962C8B-B14F-4D97-AF65-F5344CB8AC3E}">
        <p14:creationId xmlns:p14="http://schemas.microsoft.com/office/powerpoint/2010/main" val="130806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27095"/>
            <a:ext cx="7848872" cy="430887"/>
          </a:xfrm>
          <a:prstGeom prst="rect">
            <a:avLst/>
          </a:prstGeom>
          <a:noFill/>
        </p:spPr>
        <p:txBody>
          <a:bodyPr wrap="square" rtlCol="1">
            <a:spAutoFit/>
          </a:bodyPr>
          <a:lstStyle/>
          <a:p>
            <a:pPr algn="ctr"/>
            <a:r>
              <a:rPr lang="he-IL" sz="2200" b="1" dirty="0">
                <a:solidFill>
                  <a:schemeClr val="bg1"/>
                </a:solidFill>
                <a:latin typeface="David" pitchFamily="34" charset="-79"/>
                <a:cs typeface="David" pitchFamily="34" charset="-79"/>
              </a:rPr>
              <a:t>תעסוקת גברים ערבים לפי ענף, 2011</a:t>
            </a:r>
            <a:endParaRPr lang="he-IL" sz="2200" dirty="0">
              <a:solidFill>
                <a:schemeClr val="bg1"/>
              </a:solidFill>
              <a:latin typeface="David" pitchFamily="34" charset="-79"/>
              <a:cs typeface="David" pitchFamily="34" charset="-79"/>
            </a:endParaRPr>
          </a:p>
        </p:txBody>
      </p:sp>
      <p:sp>
        <p:nvSpPr>
          <p:cNvPr id="10" name="TextBox 9"/>
          <p:cNvSpPr txBox="1"/>
          <p:nvPr/>
        </p:nvSpPr>
        <p:spPr>
          <a:xfrm>
            <a:off x="1331640" y="6165304"/>
            <a:ext cx="6984776" cy="584775"/>
          </a:xfrm>
          <a:prstGeom prst="rect">
            <a:avLst/>
          </a:prstGeom>
          <a:noFill/>
        </p:spPr>
        <p:txBody>
          <a:bodyPr wrap="square" rtlCol="1">
            <a:spAutoFit/>
          </a:bodyPr>
          <a:lstStyle/>
          <a:p>
            <a:r>
              <a:rPr lang="he-IL" sz="1400" dirty="0" smtClean="0">
                <a:effectLst/>
                <a:latin typeface="David" pitchFamily="34" charset="-79"/>
                <a:cs typeface="David" pitchFamily="34" charset="-79"/>
              </a:rPr>
              <a:t>המקור: סקרי כוח אדם של הלשכה המרכזית לסטטיסטיקה ועיבודי המחברים.</a:t>
            </a:r>
            <a:endParaRPr lang="en-US" sz="1400" dirty="0">
              <a:latin typeface="David" pitchFamily="34" charset="-79"/>
              <a:ea typeface="Times New Roman"/>
              <a:cs typeface="David" pitchFamily="34" charset="-79"/>
            </a:endParaRPr>
          </a:p>
          <a:p>
            <a:endParaRPr lang="he-IL"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692696"/>
            <a:ext cx="8675377" cy="5358669"/>
          </a:xfrm>
          <a:prstGeom prst="rect">
            <a:avLst/>
          </a:prstGeom>
          <a:solidFill>
            <a:schemeClr val="bg1"/>
          </a:solidFill>
          <a:ln>
            <a:noFill/>
          </a:ln>
          <a:effectLst/>
          <a:extLst/>
        </p:spPr>
      </p:pic>
    </p:spTree>
    <p:extLst>
      <p:ext uri="{BB962C8B-B14F-4D97-AF65-F5344CB8AC3E}">
        <p14:creationId xmlns:p14="http://schemas.microsoft.com/office/powerpoint/2010/main" val="2454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2822</TotalTime>
  <Words>1410</Words>
  <Application>Microsoft Office PowerPoint</Application>
  <PresentationFormat>On-screen Show (4:3)</PresentationFormat>
  <Paragraphs>283</Paragraphs>
  <Slides>37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NewsPrint</vt:lpstr>
      <vt:lpstr>Acrobat Document</vt:lpstr>
      <vt:lpstr>שוק העבודה של ערביי ישראל</vt:lpstr>
      <vt:lpstr>PowerPoint Presentation</vt:lpstr>
      <vt:lpstr>מבוא</vt:lpstr>
      <vt:lpstr>מבוא</vt:lpstr>
      <vt:lpstr>כמה נתוני רקע  (פירוט נרחב בעבודה)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מודרניות לעומת מסורתיות (תרגיל שרירותי)</vt:lpstr>
      <vt:lpstr>מודרניות לעומת מסורתיות (תרגיל שרירותי)</vt:lpstr>
      <vt:lpstr>PowerPoint Presentation</vt:lpstr>
      <vt:lpstr>הבעיות העיקריות בשוק העבודה של ערביי ישראל </vt:lpstr>
      <vt:lpstr>הבעיות העיקריות בשוק העבודה בקרב הגברים הערבים</vt:lpstr>
      <vt:lpstr>הבעיות העיקריות בשוק העבודה בקרב הנשים הערביות</vt:lpstr>
      <vt:lpstr>PowerPoint Presentation</vt:lpstr>
      <vt:lpstr>PowerPoint Presentation</vt:lpstr>
      <vt:lpstr>המלצות מדיניות </vt:lpstr>
      <vt:lpstr>PowerPoint Presentation</vt:lpstr>
      <vt:lpstr>PowerPoint Presentation</vt:lpstr>
      <vt:lpstr>PowerPoint Presentation</vt:lpstr>
      <vt:lpstr>תמרוץ הביקוש לעבודה</vt:lpstr>
      <vt:lpstr>תעסוקת אקדמאים</vt:lpstr>
      <vt:lpstr>PowerPoint Presentation</vt:lpstr>
      <vt:lpstr>PowerPoint Presentation</vt:lpstr>
      <vt:lpstr>PowerPoint Presentation</vt:lpstr>
      <vt:lpstr>סימולציות ושיעורי תשואה</vt:lpstr>
      <vt:lpstr>PowerPoint Presentation</vt:lpstr>
      <vt:lpstr>תחזית גידול מספר הנשים הערביות המשתתפות בכוח העבודה</vt:lpstr>
      <vt:lpstr>סימולציית שיעור ההשתתפות של נשים ערביות בכוח העבודה</vt:lpstr>
      <vt:lpstr>סך התוצר של נשים ערביות בשנה, מחירי 2011</vt:lpstr>
      <vt:lpstr>PowerPoint Presentation</vt:lpstr>
      <vt:lpstr>PowerPoint Presentation</vt:lpstr>
      <vt:lpstr>PowerPoint Presentation</vt:lpstr>
    </vt:vector>
  </TitlesOfParts>
  <Company>BOI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שוק העבודה של ערביי ישראל</dc:title>
  <dc:creator>דוד אליעזר</dc:creator>
  <cp:lastModifiedBy>yashiv</cp:lastModifiedBy>
  <cp:revision>61</cp:revision>
  <dcterms:created xsi:type="dcterms:W3CDTF">2013-08-05T14:20:36Z</dcterms:created>
  <dcterms:modified xsi:type="dcterms:W3CDTF">2013-10-31T19:08:11Z</dcterms:modified>
</cp:coreProperties>
</file>