
<file path=[Content_Types].xml><?xml version="1.0" encoding="utf-8"?>
<Types xmlns="http://schemas.openxmlformats.org/package/2006/content-types">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7"/>
  </p:notesMasterIdLst>
  <p:handoutMasterIdLst>
    <p:handoutMasterId r:id="rId38"/>
  </p:handoutMasterIdLst>
  <p:sldIdLst>
    <p:sldId id="267" r:id="rId2"/>
    <p:sldId id="258" r:id="rId3"/>
    <p:sldId id="295" r:id="rId4"/>
    <p:sldId id="259" r:id="rId5"/>
    <p:sldId id="272" r:id="rId6"/>
    <p:sldId id="274" r:id="rId7"/>
    <p:sldId id="260" r:id="rId8"/>
    <p:sldId id="279" r:id="rId9"/>
    <p:sldId id="281" r:id="rId10"/>
    <p:sldId id="282" r:id="rId11"/>
    <p:sldId id="283" r:id="rId12"/>
    <p:sldId id="284" r:id="rId13"/>
    <p:sldId id="285" r:id="rId14"/>
    <p:sldId id="287" r:id="rId15"/>
    <p:sldId id="288" r:id="rId16"/>
    <p:sldId id="286" r:id="rId17"/>
    <p:sldId id="289" r:id="rId18"/>
    <p:sldId id="290" r:id="rId19"/>
    <p:sldId id="292" r:id="rId20"/>
    <p:sldId id="291" r:id="rId21"/>
    <p:sldId id="294" r:id="rId22"/>
    <p:sldId id="309" r:id="rId23"/>
    <p:sldId id="305" r:id="rId24"/>
    <p:sldId id="304" r:id="rId25"/>
    <p:sldId id="303" r:id="rId26"/>
    <p:sldId id="277" r:id="rId27"/>
    <p:sldId id="298" r:id="rId28"/>
    <p:sldId id="299" r:id="rId29"/>
    <p:sldId id="297" r:id="rId30"/>
    <p:sldId id="301" r:id="rId31"/>
    <p:sldId id="302" r:id="rId32"/>
    <p:sldId id="306" r:id="rId33"/>
    <p:sldId id="300" r:id="rId34"/>
    <p:sldId id="308" r:id="rId35"/>
    <p:sldId id="264" r:id="rId3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35" y="-82"/>
      </p:cViewPr>
      <p:guideLst>
        <p:guide orient="horz" pos="2160"/>
        <p:guide pos="2880"/>
      </p:guideLst>
    </p:cSldViewPr>
  </p:slideViewPr>
  <p:notesTextViewPr>
    <p:cViewPr>
      <p:scale>
        <a:sx n="1" d="1"/>
        <a:sy n="1" d="1"/>
      </p:scale>
      <p:origin x="0" y="0"/>
    </p:cViewPr>
  </p:notesTextViewPr>
  <p:sorterViewPr>
    <p:cViewPr>
      <p:scale>
        <a:sx n="66" d="100"/>
        <a:sy n="66" d="100"/>
      </p:scale>
      <p:origin x="0" y="6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187\Desktop\&#1490;&#1512;&#1508;&#1497;&#1501;%20&#1500;&#1502;&#1505;&#1502;&#1498;%20&#1502;&#1491;&#1497;&#1504;&#1497;&#1493;&#1514;%20060513.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u187\Desktop\&#1490;&#1512;&#1508;&#1497;&#1501;%20&#1500;&#1502;&#1505;&#1502;&#1498;%20&#1502;&#1491;&#1497;&#1504;&#1497;&#1493;&#1514;%20060513.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u187\Desktop\&#1490;&#1512;&#1508;&#1497;&#1501;%20&#1500;&#1502;&#1505;&#1502;&#1498;%20&#1502;&#1491;&#1497;&#1504;&#1497;&#1493;&#1514;%20060513.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mvsrvyhmm\Vyhmm\MEHKARJR\Labor%20Market\&#1506;&#1512;&#1489;&#1497;&#1501;1\&#1511;&#1489;&#1510;&#1497;&#1501;%20&#1500;&#1506;&#1491;&#1499;&#1493;&#1503;%20&#1502;&#1505;&#1502;&#1498;%20&#1502;&#1491;&#1497;&#1504;&#1497;&#1493;&#1514;%202013\&#1502;&#1492;&#1491;&#1493;&#1512;&#1492;%20&#1513;&#1504;&#1497;&#1497;&#1492;\&#1490;&#1512;&#1508;&#1497;&#1501;%20&#1500;&#1502;&#1510;&#1490;&#1514;%20&#1489;&#1488;&#1504;&#1490;&#1500;&#1497;&#1514;%2025.8.13.xls"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K:\BOI\policy\powerpoint\&#1514;&#1493;&#1510;&#1488;&#1493;&#1514;%20&#1502;&#1506;&#1493;&#1491;&#1499;&#1504;&#1493;&#1514;%20090913%20-%20&#1506;&#1489;&#1493;&#1512;%20&#1502;&#1510;&#1490;&#1514;%20&#1500;&#1506;&#1512;&#1503;.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187\Desktop\&#1490;&#1512;&#1508;&#1497;&#1501;%20&#1500;&#1502;&#1505;&#1502;&#1498;%20&#1502;&#1491;&#1497;&#1504;&#1497;&#1493;&#1514;%20060513.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mvsrvyhmm\Vyhmm\MEHKARJR\Labor%20Market\&#1506;&#1512;&#1489;&#1497;&#1501;1\&#1511;&#1489;&#1510;&#1497;&#1501;%20&#1500;&#1506;&#1491;&#1499;&#1493;&#1503;%20&#1502;&#1505;&#1502;&#1498;%20&#1502;&#1491;&#1497;&#1504;&#1497;&#1493;&#1514;%202013\&#1502;&#1492;&#1491;&#1493;&#1512;&#1492;%20&#1512;&#1488;&#1513;&#1493;&#1504;&#1492;\&#1490;&#1512;&#1508;&#1497;&#1501;%20&#1500;&#1502;&#1505;&#1502;&#1498;%20&#1502;&#1491;&#1497;&#1504;&#1497;&#1493;&#1514;%20060513.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mvsrvyhmm\Vyhmm\MEHKARJR\Labor%20Market\&#1506;&#1512;&#1489;&#1497;&#1501;1\&#1511;&#1489;&#1510;&#1497;&#1501;%20&#1500;&#1506;&#1491;&#1499;&#1493;&#1503;%20&#1502;&#1505;&#1502;&#1498;%20&#1502;&#1491;&#1497;&#1504;&#1497;&#1493;&#1514;%202013\&#1502;&#1492;&#1491;&#1493;&#1512;&#1492;%20&#1512;&#1488;&#1513;&#1493;&#1504;&#1492;\&#1490;&#1512;&#1508;&#1497;&#1501;%20&#1500;&#1502;&#1505;&#1502;&#1498;%20&#1502;&#1491;&#1497;&#1504;&#1497;&#1493;&#1514;%20060513.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mvsrvyhmm\Vyhmm\MEHKARJR\Labor%20Market\&#1506;&#1512;&#1489;&#1497;&#1501;1\&#1511;&#1489;&#1510;&#1497;&#1501;%20&#1500;&#1506;&#1491;&#1499;&#1493;&#1503;%20&#1502;&#1505;&#1502;&#1498;%20&#1502;&#1491;&#1497;&#1504;&#1497;&#1493;&#1514;%202013\&#1502;&#1492;&#1491;&#1493;&#1512;&#1492;%20&#1512;&#1488;&#1513;&#1493;&#1504;&#1492;\&#1490;&#1512;&#1508;&#1497;&#1501;%20&#1500;&#1502;&#1505;&#1502;&#1498;%20&#1502;&#1491;&#1497;&#1504;&#1497;&#1493;&#1514;%20060513.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mvsrvyhmm\Vyhmm\MEHKARJR\Labor%20Market\&#1506;&#1512;&#1489;&#1497;&#1501;1\&#1511;&#1489;&#1510;&#1497;&#1501;%20&#1500;&#1506;&#1491;&#1499;&#1493;&#1503;%20&#1502;&#1505;&#1502;&#1498;%20&#1502;&#1491;&#1497;&#1504;&#1497;&#1493;&#1514;%202013\&#1502;&#1492;&#1491;&#1493;&#1512;&#1492;%20&#1512;&#1488;&#1513;&#1493;&#1504;&#1492;\&#1490;&#1512;&#1508;&#1497;&#1501;%20&#1500;&#1502;&#1505;&#1502;&#1498;%20&#1502;&#1491;&#1497;&#1504;&#1497;&#1493;&#1514;%20060513.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mvsrvyhmm\Vyhmm\MEHKARJR\Labor%20Market\&#1506;&#1512;&#1489;&#1497;&#1501;1\&#1511;&#1489;&#1510;&#1497;&#1501;%20&#1500;&#1506;&#1491;&#1499;&#1493;&#1503;%20&#1502;&#1505;&#1502;&#1498;%20&#1502;&#1491;&#1497;&#1504;&#1497;&#1493;&#1514;%202013\&#1502;&#1492;&#1491;&#1493;&#1512;&#1492;%20&#1512;&#1488;&#1513;&#1493;&#1504;&#1492;\&#1490;&#1512;&#1508;&#1497;&#1501;%20&#1500;&#1502;&#1505;&#1502;&#1498;%20&#1502;&#1491;&#1497;&#1504;&#1497;&#1493;&#1514;%20060513.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mvsrvyhmm\Vyhmm\MEHKARJR\Labor%20Market\&#1506;&#1512;&#1489;&#1497;&#1501;1\&#1511;&#1489;&#1510;&#1497;&#1501;%20&#1500;&#1506;&#1491;&#1499;&#1493;&#1503;%20&#1502;&#1505;&#1502;&#1498;%20&#1502;&#1491;&#1497;&#1504;&#1497;&#1493;&#1514;%202013\&#1502;&#1492;&#1491;&#1493;&#1512;&#1492;%20&#1512;&#1488;&#1513;&#1493;&#1504;&#1492;\&#1490;&#1512;&#1508;&#1497;&#1501;%20&#1500;&#1502;&#1505;&#1502;&#1498;%20&#1502;&#1491;&#1497;&#1504;&#1497;&#1493;&#1514;%20060513.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u187\Desktop\&#1490;&#1512;&#1508;&#1497;&#1501;%20&#1500;&#1502;&#1505;&#1502;&#1498;%20&#1502;&#1491;&#1497;&#1504;&#1497;&#1493;&#1514;%2006051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050538525269302E-2"/>
          <c:y val="8.1521739130434798E-2"/>
          <c:w val="0.91549295774647876"/>
          <c:h val="0.76086956521739124"/>
        </c:manualLayout>
      </c:layout>
      <c:lineChart>
        <c:grouping val="standard"/>
        <c:varyColors val="0"/>
        <c:ser>
          <c:idx val="0"/>
          <c:order val="0"/>
          <c:tx>
            <c:v>Jewish Men</c:v>
          </c:tx>
          <c:spPr>
            <a:ln w="12700">
              <a:solidFill>
                <a:srgbClr val="000080"/>
              </a:solidFill>
              <a:prstDash val="solid"/>
            </a:ln>
          </c:spPr>
          <c:marker>
            <c:symbol val="diamond"/>
            <c:size val="5"/>
            <c:spPr>
              <a:solidFill>
                <a:srgbClr val="000080"/>
              </a:solidFill>
              <a:ln>
                <a:solidFill>
                  <a:srgbClr val="000080"/>
                </a:solidFill>
                <a:prstDash val="solid"/>
              </a:ln>
            </c:spPr>
          </c:marker>
          <c:cat>
            <c:numRef>
              <c:f>'נתונים איור 1'!$A$6:$A$47</c:f>
              <c:numCache>
                <c:formatCode>General</c:formatCode>
                <c:ptCount val="42"/>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numCache>
            </c:numRef>
          </c:cat>
          <c:val>
            <c:numRef>
              <c:f>'נתונים איור 1'!$J$6:$J$47</c:f>
              <c:numCache>
                <c:formatCode>General</c:formatCode>
                <c:ptCount val="42"/>
                <c:pt idx="0">
                  <c:v>68.3555059853758</c:v>
                </c:pt>
                <c:pt idx="1">
                  <c:v>67.688401718536255</c:v>
                </c:pt>
                <c:pt idx="2">
                  <c:v>67.478552985890857</c:v>
                </c:pt>
                <c:pt idx="3">
                  <c:v>66.956218727741231</c:v>
                </c:pt>
                <c:pt idx="4">
                  <c:v>64.820143429461979</c:v>
                </c:pt>
                <c:pt idx="5">
                  <c:v>63.97096027603947</c:v>
                </c:pt>
                <c:pt idx="6">
                  <c:v>63.694198773610545</c:v>
                </c:pt>
                <c:pt idx="7">
                  <c:v>64.033078610806271</c:v>
                </c:pt>
                <c:pt idx="8">
                  <c:v>64.411948621154366</c:v>
                </c:pt>
                <c:pt idx="9">
                  <c:v>63.736770565617796</c:v>
                </c:pt>
                <c:pt idx="10">
                  <c:v>63.341593495629382</c:v>
                </c:pt>
                <c:pt idx="11">
                  <c:v>63.003072493486854</c:v>
                </c:pt>
                <c:pt idx="12">
                  <c:v>62.599991084687474</c:v>
                </c:pt>
                <c:pt idx="13">
                  <c:v>62.775591005032155</c:v>
                </c:pt>
                <c:pt idx="14">
                  <c:v>62.457124895307842</c:v>
                </c:pt>
                <c:pt idx="15">
                  <c:v>60.934886793746884</c:v>
                </c:pt>
                <c:pt idx="16">
                  <c:v>62.253167038119209</c:v>
                </c:pt>
                <c:pt idx="17">
                  <c:v>61.532406963184556</c:v>
                </c:pt>
                <c:pt idx="18">
                  <c:v>62.223902046001918</c:v>
                </c:pt>
                <c:pt idx="19">
                  <c:v>62.045909891969082</c:v>
                </c:pt>
                <c:pt idx="20">
                  <c:v>61.005796587317455</c:v>
                </c:pt>
                <c:pt idx="21">
                  <c:v>60.721489581130776</c:v>
                </c:pt>
                <c:pt idx="22">
                  <c:v>60.503537156866905</c:v>
                </c:pt>
                <c:pt idx="23">
                  <c:v>61.593079990098232</c:v>
                </c:pt>
                <c:pt idx="24">
                  <c:v>61.768689878083272</c:v>
                </c:pt>
                <c:pt idx="25">
                  <c:v>61.634276247734867</c:v>
                </c:pt>
                <c:pt idx="26">
                  <c:v>60.946020648036857</c:v>
                </c:pt>
                <c:pt idx="27">
                  <c:v>60.289023568529622</c:v>
                </c:pt>
                <c:pt idx="28">
                  <c:v>60.08318182731157</c:v>
                </c:pt>
                <c:pt idx="29">
                  <c:v>60.048685559273622</c:v>
                </c:pt>
                <c:pt idx="30">
                  <c:v>60.395269474182001</c:v>
                </c:pt>
                <c:pt idx="31">
                  <c:v>60.395960000000002</c:v>
                </c:pt>
                <c:pt idx="32">
                  <c:v>59.8521</c:v>
                </c:pt>
                <c:pt idx="33">
                  <c:v>59.819220000000001</c:v>
                </c:pt>
                <c:pt idx="34">
                  <c:v>60.431229999999999</c:v>
                </c:pt>
                <c:pt idx="35">
                  <c:v>60.706090000000003</c:v>
                </c:pt>
                <c:pt idx="36">
                  <c:v>61.071470000000005</c:v>
                </c:pt>
                <c:pt idx="37">
                  <c:v>61.455610000000007</c:v>
                </c:pt>
                <c:pt idx="38">
                  <c:v>61.552240000000005</c:v>
                </c:pt>
                <c:pt idx="39">
                  <c:v>61.488050000000008</c:v>
                </c:pt>
                <c:pt idx="40">
                  <c:v>62.409269999999992</c:v>
                </c:pt>
                <c:pt idx="41">
                  <c:v>62.555550000000011</c:v>
                </c:pt>
              </c:numCache>
            </c:numRef>
          </c:val>
          <c:smooth val="0"/>
        </c:ser>
        <c:ser>
          <c:idx val="1"/>
          <c:order val="1"/>
          <c:tx>
            <c:v>Arab Men</c:v>
          </c:tx>
          <c:spPr>
            <a:ln w="12700">
              <a:solidFill>
                <a:srgbClr val="008000"/>
              </a:solidFill>
              <a:prstDash val="solid"/>
            </a:ln>
          </c:spPr>
          <c:marker>
            <c:symbol val="square"/>
            <c:size val="5"/>
            <c:spPr>
              <a:solidFill>
                <a:srgbClr val="008000"/>
              </a:solidFill>
              <a:ln>
                <a:solidFill>
                  <a:srgbClr val="008000"/>
                </a:solidFill>
                <a:prstDash val="solid"/>
              </a:ln>
            </c:spPr>
          </c:marker>
          <c:cat>
            <c:numRef>
              <c:f>'נתונים איור 1'!$A$6:$A$47</c:f>
              <c:numCache>
                <c:formatCode>General</c:formatCode>
                <c:ptCount val="42"/>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numCache>
            </c:numRef>
          </c:cat>
          <c:val>
            <c:numRef>
              <c:f>'נתונים איור 1'!$K$6:$K$47</c:f>
              <c:numCache>
                <c:formatCode>General</c:formatCode>
                <c:ptCount val="42"/>
                <c:pt idx="0">
                  <c:v>75.040161323425679</c:v>
                </c:pt>
                <c:pt idx="1">
                  <c:v>76.355793155317954</c:v>
                </c:pt>
                <c:pt idx="2">
                  <c:v>76.559856588153849</c:v>
                </c:pt>
                <c:pt idx="3">
                  <c:v>74.770719811411638</c:v>
                </c:pt>
                <c:pt idx="4">
                  <c:v>70.485669827916723</c:v>
                </c:pt>
                <c:pt idx="5">
                  <c:v>70.272206218185588</c:v>
                </c:pt>
                <c:pt idx="6">
                  <c:v>70.145641349849242</c:v>
                </c:pt>
                <c:pt idx="7">
                  <c:v>69.061648818062181</c:v>
                </c:pt>
                <c:pt idx="8">
                  <c:v>67.682341618562305</c:v>
                </c:pt>
                <c:pt idx="9">
                  <c:v>64.445980608611293</c:v>
                </c:pt>
                <c:pt idx="10">
                  <c:v>65.499132903017596</c:v>
                </c:pt>
                <c:pt idx="11">
                  <c:v>67.402260678036825</c:v>
                </c:pt>
                <c:pt idx="12">
                  <c:v>67.763719141373556</c:v>
                </c:pt>
                <c:pt idx="13">
                  <c:v>67.36013619829518</c:v>
                </c:pt>
                <c:pt idx="14">
                  <c:v>66.465144650835626</c:v>
                </c:pt>
                <c:pt idx="15">
                  <c:v>66.191662977047827</c:v>
                </c:pt>
                <c:pt idx="16">
                  <c:v>67.546346347681535</c:v>
                </c:pt>
                <c:pt idx="17">
                  <c:v>66.517928709521655</c:v>
                </c:pt>
                <c:pt idx="18">
                  <c:v>67.829832711348203</c:v>
                </c:pt>
                <c:pt idx="19">
                  <c:v>67.926020802257952</c:v>
                </c:pt>
                <c:pt idx="20">
                  <c:v>68.491975932735443</c:v>
                </c:pt>
                <c:pt idx="21">
                  <c:v>68.433449000705096</c:v>
                </c:pt>
                <c:pt idx="22">
                  <c:v>67.641758646928949</c:v>
                </c:pt>
                <c:pt idx="23">
                  <c:v>67.661022460673564</c:v>
                </c:pt>
                <c:pt idx="24">
                  <c:v>66.727735015701796</c:v>
                </c:pt>
                <c:pt idx="25">
                  <c:v>66.670679065264949</c:v>
                </c:pt>
                <c:pt idx="26">
                  <c:v>66.636816262966079</c:v>
                </c:pt>
                <c:pt idx="27">
                  <c:v>66.151029629332598</c:v>
                </c:pt>
                <c:pt idx="28">
                  <c:v>64.860908245348796</c:v>
                </c:pt>
                <c:pt idx="29">
                  <c:v>62.80392715738077</c:v>
                </c:pt>
                <c:pt idx="30">
                  <c:v>61.537609132597005</c:v>
                </c:pt>
                <c:pt idx="31">
                  <c:v>60.189080000000004</c:v>
                </c:pt>
                <c:pt idx="32">
                  <c:v>60.329940000000008</c:v>
                </c:pt>
                <c:pt idx="33">
                  <c:v>60.253420000000006</c:v>
                </c:pt>
                <c:pt idx="34">
                  <c:v>59.801190000000005</c:v>
                </c:pt>
                <c:pt idx="35">
                  <c:v>58.955710000000003</c:v>
                </c:pt>
                <c:pt idx="36">
                  <c:v>59.732770000000038</c:v>
                </c:pt>
                <c:pt idx="37">
                  <c:v>61.682690000000001</c:v>
                </c:pt>
                <c:pt idx="38">
                  <c:v>62.455490000000005</c:v>
                </c:pt>
                <c:pt idx="39">
                  <c:v>60.355999999999995</c:v>
                </c:pt>
                <c:pt idx="40">
                  <c:v>59.906460000000003</c:v>
                </c:pt>
                <c:pt idx="41">
                  <c:v>59.592800000000011</c:v>
                </c:pt>
              </c:numCache>
            </c:numRef>
          </c:val>
          <c:smooth val="0"/>
        </c:ser>
        <c:dLbls>
          <c:showLegendKey val="0"/>
          <c:showVal val="0"/>
          <c:showCatName val="0"/>
          <c:showSerName val="0"/>
          <c:showPercent val="0"/>
          <c:showBubbleSize val="0"/>
        </c:dLbls>
        <c:marker val="1"/>
        <c:smooth val="0"/>
        <c:axId val="81254656"/>
        <c:axId val="81382016"/>
      </c:lineChart>
      <c:catAx>
        <c:axId val="81254656"/>
        <c:scaling>
          <c:orientation val="minMax"/>
        </c:scaling>
        <c:delete val="0"/>
        <c:axPos val="b"/>
        <c:title>
          <c:tx>
            <c:rich>
              <a:bodyPr/>
              <a:lstStyle/>
              <a:p>
                <a:pPr>
                  <a:defRPr sz="1600" b="1" i="0" u="none" strike="noStrike" baseline="0">
                    <a:solidFill>
                      <a:srgbClr val="000000"/>
                    </a:solidFill>
                    <a:latin typeface="David"/>
                    <a:ea typeface="David"/>
                    <a:cs typeface="David"/>
                  </a:defRPr>
                </a:pPr>
                <a:r>
                  <a:rPr lang="en-US"/>
                  <a:t>Year</a:t>
                </a:r>
                <a:endParaRPr lang="he-IL"/>
              </a:p>
            </c:rich>
          </c:tx>
          <c:layout>
            <c:manualLayout>
              <c:xMode val="edge"/>
              <c:yMode val="edge"/>
              <c:x val="0.51035623092948978"/>
              <c:y val="0.9334238817652331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David"/>
                <a:ea typeface="David"/>
                <a:cs typeface="David"/>
              </a:defRPr>
            </a:pPr>
            <a:endParaRPr lang="en-US"/>
          </a:p>
        </c:txPr>
        <c:crossAx val="81382016"/>
        <c:crosses val="autoZero"/>
        <c:auto val="1"/>
        <c:lblAlgn val="ctr"/>
        <c:lblOffset val="100"/>
        <c:tickLblSkip val="4"/>
        <c:tickMarkSkip val="1"/>
        <c:noMultiLvlLbl val="0"/>
      </c:catAx>
      <c:valAx>
        <c:axId val="81382016"/>
        <c:scaling>
          <c:orientation val="minMax"/>
          <c:min val="50"/>
        </c:scaling>
        <c:delete val="0"/>
        <c:axPos val="l"/>
        <c:majorGridlines>
          <c:spPr>
            <a:ln w="3175">
              <a:solidFill>
                <a:srgbClr val="C0C0C0"/>
              </a:solidFill>
              <a:prstDash val="lgDash"/>
            </a:ln>
          </c:spPr>
        </c:majorGridlines>
        <c:title>
          <c:tx>
            <c:rich>
              <a:bodyPr/>
              <a:lstStyle/>
              <a:p>
                <a:pPr rtl="0">
                  <a:defRPr sz="1600" b="1" i="0" u="none" strike="noStrike" baseline="0">
                    <a:solidFill>
                      <a:srgbClr val="000000"/>
                    </a:solidFill>
                    <a:latin typeface="David"/>
                    <a:ea typeface="David"/>
                    <a:cs typeface="David"/>
                  </a:defRPr>
                </a:pPr>
                <a:r>
                  <a:rPr lang="en-US"/>
                  <a:t>Pct.</a:t>
                </a:r>
                <a:endParaRPr lang="he-IL"/>
              </a:p>
            </c:rich>
          </c:tx>
          <c:layout>
            <c:manualLayout>
              <c:xMode val="edge"/>
              <c:yMode val="edge"/>
              <c:x val="0"/>
              <c:y val="0.41032609035106038"/>
            </c:manualLayout>
          </c:layout>
          <c:overlay val="0"/>
          <c:spPr>
            <a:noFill/>
            <a:ln w="25400">
              <a:noFill/>
            </a:ln>
          </c:spPr>
        </c:title>
        <c:numFmt formatCode="General"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David"/>
                <a:ea typeface="David"/>
                <a:cs typeface="David"/>
              </a:defRPr>
            </a:pPr>
            <a:endParaRPr lang="en-US"/>
          </a:p>
        </c:txPr>
        <c:crossAx val="81254656"/>
        <c:crosses val="autoZero"/>
        <c:crossBetween val="between"/>
        <c:majorUnit val="5"/>
      </c:valAx>
      <c:spPr>
        <a:noFill/>
        <a:ln w="25400">
          <a:noFill/>
        </a:ln>
      </c:spPr>
    </c:plotArea>
    <c:legend>
      <c:legendPos val="r"/>
      <c:layout>
        <c:manualLayout>
          <c:xMode val="edge"/>
          <c:yMode val="edge"/>
          <c:x val="0.30952380952380998"/>
          <c:y val="0.13242784380305603"/>
          <c:w val="0.19979296066252603"/>
          <c:h val="0.12563667232597617"/>
        </c:manualLayout>
      </c:layout>
      <c:overlay val="0"/>
      <c:spPr>
        <a:solidFill>
          <a:srgbClr val="FFFFFF"/>
        </a:solidFill>
        <a:ln w="3175">
          <a:solidFill>
            <a:srgbClr val="000000"/>
          </a:solidFill>
          <a:prstDash val="solid"/>
        </a:ln>
      </c:spPr>
      <c:txPr>
        <a:bodyPr/>
        <a:lstStyle/>
        <a:p>
          <a:pPr>
            <a:defRPr sz="1350" b="0" i="0" u="none" strike="noStrike" baseline="0">
              <a:solidFill>
                <a:srgbClr val="000000"/>
              </a:solidFill>
              <a:latin typeface="David"/>
              <a:ea typeface="David"/>
              <a:cs typeface="David"/>
            </a:defRPr>
          </a:pPr>
          <a:endParaRPr lang="en-US"/>
        </a:p>
      </c:txPr>
    </c:legend>
    <c:plotVisOnly val="1"/>
    <c:dispBlanksAs val="gap"/>
    <c:showDLblsOverMax val="0"/>
  </c:chart>
  <c:spPr>
    <a:noFill/>
    <a:ln w="3175">
      <a:noFill/>
      <a:prstDash val="solid"/>
    </a:ln>
  </c:spPr>
  <c:txPr>
    <a:bodyPr/>
    <a:lstStyle/>
    <a:p>
      <a:pPr>
        <a:defRPr sz="1050" b="0" i="0" u="none" strike="noStrike" baseline="0">
          <a:solidFill>
            <a:srgbClr val="000000"/>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8251864125932102"/>
          <c:y val="0.19972826086956524"/>
          <c:w val="0.42419221209610575"/>
          <c:h val="0.69565217391304368"/>
        </c:manualLayout>
      </c:layout>
      <c:pieChart>
        <c:varyColors val="1"/>
        <c:ser>
          <c:idx val="0"/>
          <c:order val="0"/>
          <c:spPr>
            <a:solidFill>
              <a:srgbClr val="9999FF"/>
            </a:solidFill>
            <a:ln w="12700">
              <a:solidFill>
                <a:srgbClr val="000000"/>
              </a:solidFill>
              <a:prstDash val="solid"/>
            </a:ln>
          </c:spPr>
          <c:dPt>
            <c:idx val="1"/>
            <c:bubble3D val="0"/>
            <c:spPr>
              <a:solidFill>
                <a:srgbClr val="993366"/>
              </a:solidFill>
              <a:ln w="12700">
                <a:solidFill>
                  <a:srgbClr val="000000"/>
                </a:solidFill>
                <a:prstDash val="solid"/>
              </a:ln>
            </c:spPr>
          </c:dPt>
          <c:dPt>
            <c:idx val="2"/>
            <c:bubble3D val="0"/>
            <c:spPr>
              <a:solidFill>
                <a:srgbClr val="FFFFCC"/>
              </a:solidFill>
              <a:ln w="12700">
                <a:solidFill>
                  <a:srgbClr val="000000"/>
                </a:solidFill>
                <a:prstDash val="solid"/>
              </a:ln>
            </c:spPr>
          </c:dPt>
          <c:dPt>
            <c:idx val="3"/>
            <c:bubble3D val="0"/>
            <c:spPr>
              <a:solidFill>
                <a:srgbClr val="CCFFFF"/>
              </a:solidFill>
              <a:ln w="12700">
                <a:solidFill>
                  <a:srgbClr val="000000"/>
                </a:solidFill>
                <a:prstDash val="solid"/>
              </a:ln>
            </c:spPr>
          </c:dPt>
          <c:dPt>
            <c:idx val="4"/>
            <c:bubble3D val="0"/>
            <c:spPr>
              <a:solidFill>
                <a:srgbClr val="660066"/>
              </a:solidFill>
              <a:ln w="12700">
                <a:solidFill>
                  <a:srgbClr val="000000"/>
                </a:solidFill>
                <a:prstDash val="solid"/>
              </a:ln>
            </c:spPr>
          </c:dPt>
          <c:dPt>
            <c:idx val="5"/>
            <c:bubble3D val="0"/>
            <c:spPr>
              <a:solidFill>
                <a:srgbClr val="FF8080"/>
              </a:solidFill>
              <a:ln w="12700">
                <a:solidFill>
                  <a:srgbClr val="000000"/>
                </a:solidFill>
                <a:prstDash val="solid"/>
              </a:ln>
            </c:spPr>
          </c:dPt>
          <c:dPt>
            <c:idx val="6"/>
            <c:bubble3D val="0"/>
            <c:spPr>
              <a:solidFill>
                <a:srgbClr val="0066CC"/>
              </a:solidFill>
              <a:ln w="12700">
                <a:solidFill>
                  <a:srgbClr val="000000"/>
                </a:solidFill>
                <a:prstDash val="solid"/>
              </a:ln>
            </c:spPr>
          </c:dPt>
          <c:dPt>
            <c:idx val="7"/>
            <c:bubble3D val="0"/>
            <c:spPr>
              <a:solidFill>
                <a:srgbClr val="CCCCFF"/>
              </a:solidFill>
              <a:ln w="12700">
                <a:solidFill>
                  <a:srgbClr val="000000"/>
                </a:solidFill>
                <a:prstDash val="solid"/>
              </a:ln>
            </c:spPr>
          </c:dPt>
          <c:dPt>
            <c:idx val="8"/>
            <c:bubble3D val="0"/>
            <c:spPr>
              <a:solidFill>
                <a:srgbClr val="000080"/>
              </a:solidFill>
              <a:ln w="12700">
                <a:solidFill>
                  <a:srgbClr val="000000"/>
                </a:solidFill>
                <a:prstDash val="solid"/>
              </a:ln>
            </c:spPr>
          </c:dPt>
          <c:dPt>
            <c:idx val="9"/>
            <c:bubble3D val="0"/>
            <c:spPr>
              <a:solidFill>
                <a:srgbClr val="FF00FF"/>
              </a:solidFill>
              <a:ln w="12700">
                <a:solidFill>
                  <a:srgbClr val="000000"/>
                </a:solidFill>
                <a:prstDash val="solid"/>
              </a:ln>
            </c:spPr>
          </c:dPt>
          <c:dPt>
            <c:idx val="10"/>
            <c:bubble3D val="0"/>
            <c:spPr>
              <a:solidFill>
                <a:srgbClr val="FFFF00"/>
              </a:solidFill>
              <a:ln w="12700">
                <a:solidFill>
                  <a:srgbClr val="000000"/>
                </a:solidFill>
                <a:prstDash val="solid"/>
              </a:ln>
            </c:spPr>
          </c:dPt>
          <c:dPt>
            <c:idx val="11"/>
            <c:bubble3D val="0"/>
            <c:spPr>
              <a:solidFill>
                <a:srgbClr val="00FFFF"/>
              </a:solidFill>
              <a:ln w="12700">
                <a:solidFill>
                  <a:srgbClr val="000000"/>
                </a:solidFill>
                <a:prstDash val="solid"/>
              </a:ln>
            </c:spPr>
          </c:dPt>
          <c:dLbls>
            <c:dLbl>
              <c:idx val="0"/>
              <c:layout>
                <c:manualLayout>
                  <c:x val="6.7348711692728672E-2"/>
                  <c:y val="-5.8843289969188702E-2"/>
                </c:manualLayout>
              </c:layout>
              <c:dLblPos val="bestFit"/>
              <c:showLegendKey val="0"/>
              <c:showVal val="1"/>
              <c:showCatName val="1"/>
              <c:showSerName val="0"/>
              <c:showPercent val="0"/>
              <c:showBubbleSize val="0"/>
            </c:dLbl>
            <c:dLbl>
              <c:idx val="1"/>
              <c:layout>
                <c:manualLayout>
                  <c:x val="0.11276488636931979"/>
                  <c:y val="-6.3187015006276409E-2"/>
                </c:manualLayout>
              </c:layout>
              <c:dLblPos val="bestFit"/>
              <c:showLegendKey val="0"/>
              <c:showVal val="1"/>
              <c:showCatName val="1"/>
              <c:showSerName val="0"/>
              <c:showPercent val="0"/>
              <c:showBubbleSize val="0"/>
            </c:dLbl>
            <c:dLbl>
              <c:idx val="2"/>
              <c:layout>
                <c:manualLayout>
                  <c:x val="6.2942981340257123E-2"/>
                  <c:y val="7.7588832306287728E-2"/>
                </c:manualLayout>
              </c:layout>
              <c:dLblPos val="bestFit"/>
              <c:showLegendKey val="0"/>
              <c:showVal val="1"/>
              <c:showCatName val="1"/>
              <c:showSerName val="0"/>
              <c:showPercent val="0"/>
              <c:showBubbleSize val="0"/>
            </c:dLbl>
            <c:dLbl>
              <c:idx val="3"/>
              <c:layout>
                <c:manualLayout>
                  <c:x val="-3.083946010476946E-2"/>
                  <c:y val="1.1624693312792547E-2"/>
                </c:manualLayout>
              </c:layout>
              <c:dLblPos val="bestFit"/>
              <c:showLegendKey val="0"/>
              <c:showVal val="1"/>
              <c:showCatName val="1"/>
              <c:showSerName val="0"/>
              <c:showPercent val="0"/>
              <c:showBubbleSize val="0"/>
            </c:dLbl>
            <c:dLbl>
              <c:idx val="4"/>
              <c:layout>
                <c:manualLayout>
                  <c:x val="-5.3943857680590268E-3"/>
                  <c:y val="-2.8816650975693182E-2"/>
                </c:manualLayout>
              </c:layout>
              <c:dLblPos val="bestFit"/>
              <c:showLegendKey val="0"/>
              <c:showVal val="1"/>
              <c:showCatName val="1"/>
              <c:showSerName val="0"/>
              <c:showPercent val="0"/>
              <c:showBubbleSize val="0"/>
            </c:dLbl>
            <c:dLbl>
              <c:idx val="5"/>
              <c:layout>
                <c:manualLayout>
                  <c:x val="-6.8061852666096906E-2"/>
                  <c:y val="6.8826315188861417E-3"/>
                </c:manualLayout>
              </c:layout>
              <c:dLblPos val="bestFit"/>
              <c:showLegendKey val="0"/>
              <c:showVal val="1"/>
              <c:showCatName val="1"/>
              <c:showSerName val="0"/>
              <c:showPercent val="0"/>
              <c:showBubbleSize val="0"/>
            </c:dLbl>
            <c:dLbl>
              <c:idx val="6"/>
              <c:layout>
                <c:manualLayout>
                  <c:x val="-6.1312152814829719E-2"/>
                  <c:y val="2.0904893918405231E-2"/>
                </c:manualLayout>
              </c:layout>
              <c:dLblPos val="bestFit"/>
              <c:showLegendKey val="0"/>
              <c:showVal val="1"/>
              <c:showCatName val="1"/>
              <c:showSerName val="0"/>
              <c:showPercent val="0"/>
              <c:showBubbleSize val="0"/>
            </c:dLbl>
            <c:dLbl>
              <c:idx val="7"/>
              <c:layout>
                <c:manualLayout>
                  <c:x val="-5.7701683312783934E-2"/>
                  <c:y val="-1.9929140990528383E-2"/>
                </c:manualLayout>
              </c:layout>
              <c:dLblPos val="bestFit"/>
              <c:showLegendKey val="0"/>
              <c:showVal val="1"/>
              <c:showCatName val="1"/>
              <c:showSerName val="0"/>
              <c:showPercent val="0"/>
              <c:showBubbleSize val="0"/>
            </c:dLbl>
            <c:dLbl>
              <c:idx val="8"/>
              <c:layout>
                <c:manualLayout>
                  <c:x val="-0.10296721591653421"/>
                  <c:y val="-3.5458776664215291E-2"/>
                </c:manualLayout>
              </c:layout>
              <c:dLblPos val="bestFit"/>
              <c:showLegendKey val="0"/>
              <c:showVal val="1"/>
              <c:showCatName val="1"/>
              <c:showSerName val="0"/>
              <c:showPercent val="0"/>
              <c:showBubbleSize val="0"/>
            </c:dLbl>
            <c:dLbl>
              <c:idx val="9"/>
              <c:layout>
                <c:manualLayout>
                  <c:x val="-0.10647821609611828"/>
                  <c:y val="-7.2157394285048804E-2"/>
                </c:manualLayout>
              </c:layout>
              <c:dLblPos val="bestFit"/>
              <c:showLegendKey val="0"/>
              <c:showVal val="1"/>
              <c:showCatName val="1"/>
              <c:showSerName val="0"/>
              <c:showPercent val="0"/>
              <c:showBubbleSize val="0"/>
            </c:dLbl>
            <c:dLbl>
              <c:idx val="10"/>
              <c:layout>
                <c:manualLayout>
                  <c:x val="-0.14544211968285631"/>
                  <c:y val="-0.10698195758866826"/>
                </c:manualLayout>
              </c:layout>
              <c:dLblPos val="bestFit"/>
              <c:showLegendKey val="0"/>
              <c:showVal val="1"/>
              <c:showCatName val="1"/>
              <c:showSerName val="0"/>
              <c:showPercent val="0"/>
              <c:showBubbleSize val="0"/>
            </c:dLbl>
            <c:dLbl>
              <c:idx val="11"/>
              <c:layout>
                <c:manualLayout>
                  <c:x val="-1.2651157834765342E-2"/>
                  <c:y val="-7.5854266518315713E-2"/>
                </c:manualLayout>
              </c:layout>
              <c:dLblPos val="bestFit"/>
              <c:showLegendKey val="0"/>
              <c:showVal val="1"/>
              <c:showCatName val="1"/>
              <c:showSerName val="0"/>
              <c:showPercent val="0"/>
              <c:showBubbleSize val="0"/>
            </c:dLbl>
            <c:dLbl>
              <c:idx val="12"/>
              <c:dLblPos val="bestFit"/>
              <c:showLegendKey val="0"/>
              <c:showVal val="1"/>
              <c:showCatName val="1"/>
              <c:showSerName val="0"/>
              <c:showPercent val="0"/>
              <c:showBubbleSize val="0"/>
            </c:dLbl>
            <c:dLbl>
              <c:idx val="13"/>
              <c:spPr>
                <a:noFill/>
                <a:ln w="25400">
                  <a:noFill/>
                </a:ln>
              </c:spPr>
              <c:txPr>
                <a:bodyPr/>
                <a:lstStyle/>
                <a:p>
                  <a:pPr>
                    <a:defRPr sz="1000" b="0" i="0" u="none" strike="noStrike" baseline="0">
                      <a:solidFill>
                        <a:srgbClr val="000000"/>
                      </a:solidFill>
                      <a:latin typeface="Arial"/>
                      <a:ea typeface="Arial"/>
                      <a:cs typeface="Arial"/>
                    </a:defRPr>
                  </a:pPr>
                  <a:endParaRPr lang="en-US"/>
                </a:p>
              </c:txPr>
              <c:dLblPos val="bestFit"/>
              <c:showLegendKey val="0"/>
              <c:showVal val="1"/>
              <c:showCatName val="1"/>
              <c:showSerName val="0"/>
              <c:showPercent val="0"/>
              <c:showBubbleSize val="0"/>
            </c:dLbl>
            <c:dLbl>
              <c:idx val="14"/>
              <c:spPr>
                <a:noFill/>
                <a:ln w="25400">
                  <a:noFill/>
                </a:ln>
              </c:spPr>
              <c:txPr>
                <a:bodyPr/>
                <a:lstStyle/>
                <a:p>
                  <a:pPr>
                    <a:defRPr sz="1000" b="0" i="0" u="none" strike="noStrike" baseline="0">
                      <a:solidFill>
                        <a:srgbClr val="000000"/>
                      </a:solidFill>
                      <a:latin typeface="Arial"/>
                      <a:ea typeface="Arial"/>
                      <a:cs typeface="Arial"/>
                    </a:defRPr>
                  </a:pPr>
                  <a:endParaRPr lang="en-US"/>
                </a:p>
              </c:txPr>
              <c:dLblPos val="bestFit"/>
              <c:showLegendKey val="0"/>
              <c:showVal val="1"/>
              <c:showCatName val="1"/>
              <c:showSerName val="0"/>
              <c:showPercent val="0"/>
              <c:showBubbleSize val="0"/>
            </c:dLbl>
            <c:dLbl>
              <c:idx val="15"/>
              <c:spPr>
                <a:noFill/>
                <a:ln w="25400">
                  <a:noFill/>
                </a:ln>
              </c:spPr>
              <c:txPr>
                <a:bodyPr/>
                <a:lstStyle/>
                <a:p>
                  <a:pPr>
                    <a:defRPr sz="1000" b="0" i="0" u="none" strike="noStrike" baseline="0">
                      <a:solidFill>
                        <a:srgbClr val="000000"/>
                      </a:solidFill>
                      <a:latin typeface="Arial"/>
                      <a:ea typeface="Arial"/>
                      <a:cs typeface="Arial"/>
                    </a:defRPr>
                  </a:pPr>
                  <a:endParaRPr lang="en-US"/>
                </a:p>
              </c:txPr>
              <c:dLblPos val="bestFit"/>
              <c:showLegendKey val="0"/>
              <c:showVal val="1"/>
              <c:showCatName val="1"/>
              <c:showSerName val="0"/>
              <c:showPercent val="0"/>
              <c:showBubbleSize val="0"/>
            </c:dLbl>
            <c:spPr>
              <a:noFill/>
              <a:ln w="25400">
                <a:noFill/>
              </a:ln>
            </c:spPr>
            <c:txPr>
              <a:bodyPr/>
              <a:lstStyle/>
              <a:p>
                <a:pPr>
                  <a:defRPr sz="1400" b="0" i="0" u="none" strike="noStrike" baseline="0">
                    <a:solidFill>
                      <a:srgbClr val="000000"/>
                    </a:solidFill>
                    <a:latin typeface="David"/>
                    <a:ea typeface="David"/>
                    <a:cs typeface="David"/>
                  </a:defRPr>
                </a:pPr>
                <a:endParaRPr lang="en-US"/>
              </a:p>
            </c:txPr>
            <c:showLegendKey val="0"/>
            <c:showVal val="1"/>
            <c:showCatName val="1"/>
            <c:showSerName val="0"/>
            <c:showPercent val="0"/>
            <c:showBubbleSize val="0"/>
            <c:showLeaderLines val="1"/>
          </c:dLbls>
          <c:cat>
            <c:strRef>
              <c:f>ענפים!$B$3:$B$14</c:f>
              <c:strCache>
                <c:ptCount val="12"/>
                <c:pt idx="0">
                  <c:v>Agriculture</c:v>
                </c:pt>
                <c:pt idx="1">
                  <c:v>Manufacturing</c:v>
                </c:pt>
                <c:pt idx="2">
                  <c:v>Construction</c:v>
                </c:pt>
                <c:pt idx="3">
                  <c:v>Wholesale and retail trade, and repairs</c:v>
                </c:pt>
                <c:pt idx="4">
                  <c:v>Accommodation services and restaurants</c:v>
                </c:pt>
                <c:pt idx="5">
                  <c:v>Transport, storage and communications</c:v>
                </c:pt>
                <c:pt idx="6">
                  <c:v>Banking, insurance and other financial institutions </c:v>
                </c:pt>
                <c:pt idx="7">
                  <c:v>Business activities</c:v>
                </c:pt>
                <c:pt idx="8">
                  <c:v>Public administration</c:v>
                </c:pt>
                <c:pt idx="9">
                  <c:v>Education</c:v>
                </c:pt>
                <c:pt idx="10">
                  <c:v>Health, welfare and social work services</c:v>
                </c:pt>
                <c:pt idx="11">
                  <c:v>Community, social and personal and other services</c:v>
                </c:pt>
              </c:strCache>
            </c:strRef>
          </c:cat>
          <c:val>
            <c:numRef>
              <c:f>ענפים!$G$3:$G$14</c:f>
              <c:numCache>
                <c:formatCode>0%</c:formatCode>
                <c:ptCount val="12"/>
                <c:pt idx="0">
                  <c:v>2.5355599999999989E-2</c:v>
                </c:pt>
                <c:pt idx="1">
                  <c:v>0.15892520000000024</c:v>
                </c:pt>
                <c:pt idx="2">
                  <c:v>0.2612564</c:v>
                </c:pt>
                <c:pt idx="3">
                  <c:v>0.17627039999999999</c:v>
                </c:pt>
                <c:pt idx="4">
                  <c:v>5.8263599999999999E-2</c:v>
                </c:pt>
                <c:pt idx="5">
                  <c:v>7.9892300000000083E-2</c:v>
                </c:pt>
                <c:pt idx="6">
                  <c:v>9.6589000000000067E-3</c:v>
                </c:pt>
                <c:pt idx="7">
                  <c:v>5.5833100000000004E-2</c:v>
                </c:pt>
                <c:pt idx="8">
                  <c:v>3.1414499999999998E-2</c:v>
                </c:pt>
                <c:pt idx="9">
                  <c:v>5.1655299999999967E-2</c:v>
                </c:pt>
                <c:pt idx="10">
                  <c:v>4.1918799999999999E-2</c:v>
                </c:pt>
                <c:pt idx="11">
                  <c:v>2.7913000000000021E-2</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zero"/>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577464788732422"/>
          <c:y val="0.16847826086956524"/>
          <c:w val="0.44490472245236118"/>
          <c:h val="0.72961956521739124"/>
        </c:manualLayout>
      </c:layout>
      <c:pieChart>
        <c:varyColors val="1"/>
        <c:ser>
          <c:idx val="0"/>
          <c:order val="0"/>
          <c:spPr>
            <a:solidFill>
              <a:srgbClr val="9999FF"/>
            </a:solidFill>
            <a:ln w="12700">
              <a:solidFill>
                <a:srgbClr val="000000"/>
              </a:solidFill>
              <a:prstDash val="solid"/>
            </a:ln>
          </c:spPr>
          <c:dPt>
            <c:idx val="0"/>
            <c:bubble3D val="0"/>
            <c:spPr>
              <a:solidFill>
                <a:srgbClr val="FF00FF"/>
              </a:solidFill>
              <a:ln w="12700">
                <a:solidFill>
                  <a:srgbClr val="000000"/>
                </a:solidFill>
                <a:prstDash val="solid"/>
              </a:ln>
            </c:spPr>
          </c:dPt>
          <c:dPt>
            <c:idx val="1"/>
            <c:bubble3D val="0"/>
            <c:spPr>
              <a:solidFill>
                <a:srgbClr val="FFFF99"/>
              </a:solidFill>
              <a:ln w="12700">
                <a:solidFill>
                  <a:srgbClr val="000000"/>
                </a:solidFill>
                <a:prstDash val="solid"/>
              </a:ln>
            </c:spPr>
          </c:dPt>
          <c:dPt>
            <c:idx val="2"/>
            <c:bubble3D val="0"/>
            <c:spPr>
              <a:solidFill>
                <a:srgbClr val="993366"/>
              </a:solidFill>
              <a:ln w="12700">
                <a:solidFill>
                  <a:srgbClr val="000000"/>
                </a:solidFill>
                <a:prstDash val="solid"/>
              </a:ln>
            </c:spPr>
          </c:dPt>
          <c:dPt>
            <c:idx val="3"/>
            <c:bubble3D val="0"/>
            <c:spPr>
              <a:solidFill>
                <a:srgbClr val="CCFFFF"/>
              </a:solidFill>
              <a:ln w="12700">
                <a:solidFill>
                  <a:srgbClr val="000000"/>
                </a:solidFill>
                <a:prstDash val="solid"/>
              </a:ln>
            </c:spPr>
          </c:dPt>
          <c:dPt>
            <c:idx val="4"/>
            <c:bubble3D val="0"/>
            <c:spPr>
              <a:solidFill>
                <a:srgbClr val="000080"/>
              </a:solidFill>
              <a:ln w="12700">
                <a:solidFill>
                  <a:srgbClr val="000000"/>
                </a:solidFill>
                <a:prstDash val="solid"/>
              </a:ln>
            </c:spPr>
          </c:dPt>
          <c:dPt>
            <c:idx val="5"/>
            <c:bubble3D val="0"/>
            <c:spPr>
              <a:solidFill>
                <a:srgbClr val="FF8080"/>
              </a:solidFill>
              <a:ln w="12700">
                <a:solidFill>
                  <a:srgbClr val="000000"/>
                </a:solidFill>
                <a:prstDash val="solid"/>
              </a:ln>
            </c:spPr>
          </c:dPt>
          <c:dPt>
            <c:idx val="6"/>
            <c:bubble3D val="0"/>
            <c:spPr>
              <a:solidFill>
                <a:srgbClr val="339966"/>
              </a:solidFill>
              <a:ln w="12700">
                <a:solidFill>
                  <a:srgbClr val="000000"/>
                </a:solidFill>
                <a:prstDash val="solid"/>
              </a:ln>
            </c:spPr>
          </c:dPt>
          <c:dPt>
            <c:idx val="7"/>
            <c:bubble3D val="0"/>
            <c:spPr>
              <a:solidFill>
                <a:srgbClr val="CCCCFF"/>
              </a:solidFill>
              <a:ln w="12700">
                <a:solidFill>
                  <a:srgbClr val="000000"/>
                </a:solidFill>
                <a:prstDash val="solid"/>
              </a:ln>
            </c:spPr>
          </c:dPt>
          <c:dLbls>
            <c:dLbl>
              <c:idx val="0"/>
              <c:layout>
                <c:manualLayout>
                  <c:x val="4.1236596668166974E-2"/>
                  <c:y val="-7.2788285975122803E-3"/>
                </c:manualLayout>
              </c:layout>
              <c:dLblPos val="bestFit"/>
              <c:showLegendKey val="0"/>
              <c:showVal val="1"/>
              <c:showCatName val="1"/>
              <c:showSerName val="0"/>
              <c:showPercent val="0"/>
              <c:showBubbleSize val="0"/>
            </c:dLbl>
            <c:dLbl>
              <c:idx val="1"/>
              <c:layout>
                <c:manualLayout>
                  <c:x val="4.1308040598162676E-2"/>
                  <c:y val="1.3005102470200673E-2"/>
                </c:manualLayout>
              </c:layout>
              <c:dLblPos val="bestFit"/>
              <c:showLegendKey val="0"/>
              <c:showVal val="1"/>
              <c:showCatName val="1"/>
              <c:showSerName val="0"/>
              <c:showPercent val="0"/>
              <c:showBubbleSize val="0"/>
            </c:dLbl>
            <c:dLbl>
              <c:idx val="2"/>
              <c:layout>
                <c:manualLayout>
                  <c:x val="3.0274405425916737E-2"/>
                  <c:y val="3.1580758587241797E-2"/>
                </c:manualLayout>
              </c:layout>
              <c:dLblPos val="bestFit"/>
              <c:showLegendKey val="0"/>
              <c:showVal val="1"/>
              <c:showCatName val="1"/>
              <c:showSerName val="0"/>
              <c:showPercent val="0"/>
              <c:showBubbleSize val="0"/>
            </c:dLbl>
            <c:dLbl>
              <c:idx val="3"/>
              <c:layout>
                <c:manualLayout>
                  <c:x val="-7.7525477958432024E-2"/>
                  <c:y val="3.383773299617524E-3"/>
                </c:manualLayout>
              </c:layout>
              <c:dLblPos val="bestFit"/>
              <c:showLegendKey val="0"/>
              <c:showVal val="1"/>
              <c:showCatName val="1"/>
              <c:showSerName val="0"/>
              <c:showPercent val="0"/>
              <c:showBubbleSize val="0"/>
            </c:dLbl>
            <c:dLbl>
              <c:idx val="4"/>
              <c:layout>
                <c:manualLayout>
                  <c:x val="-5.1781071310521863E-2"/>
                  <c:y val="1.3557997320395278E-2"/>
                </c:manualLayout>
              </c:layout>
              <c:dLblPos val="bestFit"/>
              <c:showLegendKey val="0"/>
              <c:showVal val="1"/>
              <c:showCatName val="1"/>
              <c:showSerName val="0"/>
              <c:showPercent val="0"/>
              <c:showBubbleSize val="0"/>
            </c:dLbl>
            <c:dLbl>
              <c:idx val="5"/>
              <c:layout>
                <c:manualLayout>
                  <c:x val="-9.0358370139407757E-2"/>
                  <c:y val="2.8324764114176868E-3"/>
                </c:manualLayout>
              </c:layout>
              <c:tx>
                <c:rich>
                  <a:bodyPr/>
                  <a:lstStyle/>
                  <a:p>
                    <a:r>
                      <a:rPr lang="en-US" dirty="0" smtClean="0"/>
                      <a:t>skilled agricultural </a:t>
                    </a:r>
                    <a:r>
                      <a:rPr lang="en-US" dirty="0"/>
                      <a:t>workers, 2%</a:t>
                    </a:r>
                  </a:p>
                </c:rich>
              </c:tx>
              <c:dLblPos val="bestFit"/>
              <c:showLegendKey val="0"/>
              <c:showVal val="1"/>
              <c:showCatName val="1"/>
              <c:showSerName val="0"/>
              <c:showPercent val="0"/>
              <c:showBubbleSize val="0"/>
            </c:dLbl>
            <c:dLbl>
              <c:idx val="6"/>
              <c:layout>
                <c:manualLayout>
                  <c:x val="-6.3047141891025019E-2"/>
                  <c:y val="-0.10292618823462298"/>
                </c:manualLayout>
              </c:layout>
              <c:dLblPos val="bestFit"/>
              <c:showLegendKey val="0"/>
              <c:showVal val="1"/>
              <c:showCatName val="1"/>
              <c:showSerName val="0"/>
              <c:showPercent val="0"/>
              <c:showBubbleSize val="0"/>
            </c:dLbl>
            <c:dLbl>
              <c:idx val="7"/>
              <c:layout>
                <c:manualLayout>
                  <c:x val="5.5536613910570638E-2"/>
                  <c:y val="-0.10802205329593872"/>
                </c:manualLayout>
              </c:layout>
              <c:dLblPos val="bestFit"/>
              <c:showLegendKey val="0"/>
              <c:showVal val="1"/>
              <c:showCatName val="1"/>
              <c:showSerName val="0"/>
              <c:showPercent val="0"/>
              <c:showBubbleSize val="0"/>
            </c:dLbl>
            <c:spPr>
              <a:noFill/>
              <a:ln w="25400">
                <a:noFill/>
              </a:ln>
            </c:spPr>
            <c:txPr>
              <a:bodyPr/>
              <a:lstStyle/>
              <a:p>
                <a:pPr>
                  <a:defRPr sz="1400" b="0" i="0" u="none" strike="noStrike" baseline="0">
                    <a:solidFill>
                      <a:srgbClr val="000000"/>
                    </a:solidFill>
                    <a:latin typeface="David"/>
                    <a:ea typeface="David"/>
                    <a:cs typeface="David"/>
                  </a:defRPr>
                </a:pPr>
                <a:endParaRPr lang="en-US"/>
              </a:p>
            </c:txPr>
            <c:showLegendKey val="0"/>
            <c:showVal val="1"/>
            <c:showCatName val="1"/>
            <c:showSerName val="0"/>
            <c:showPercent val="0"/>
            <c:showBubbleSize val="0"/>
            <c:showLeaderLines val="1"/>
          </c:dLbls>
          <c:cat>
            <c:strRef>
              <c:f>'משלחי יד'!$P$4:$P$11</c:f>
              <c:strCache>
                <c:ptCount val="8"/>
                <c:pt idx="0">
                  <c:v>Academic professionals</c:v>
                </c:pt>
                <c:pt idx="1">
                  <c:v>Associate professionals and technicians</c:v>
                </c:pt>
                <c:pt idx="2">
                  <c:v>Managers</c:v>
                </c:pt>
                <c:pt idx="3">
                  <c:v>Clerical workers</c:v>
                </c:pt>
                <c:pt idx="4">
                  <c:v>Agents, sales workers and service workers</c:v>
                </c:pt>
                <c:pt idx="5">
                  <c:v>Skilled agricoltural workers</c:v>
                </c:pt>
                <c:pt idx="6">
                  <c:v>Manufacturing, construction and other skilled workers</c:v>
                </c:pt>
                <c:pt idx="7">
                  <c:v>Unskilled workers</c:v>
                </c:pt>
              </c:strCache>
            </c:strRef>
          </c:cat>
          <c:val>
            <c:numRef>
              <c:f>'משלחי יד'!$R$4:$R$11</c:f>
              <c:numCache>
                <c:formatCode>0%</c:formatCode>
                <c:ptCount val="8"/>
                <c:pt idx="0">
                  <c:v>0.14639859999999999</c:v>
                </c:pt>
                <c:pt idx="1">
                  <c:v>0.28002110000000002</c:v>
                </c:pt>
                <c:pt idx="2">
                  <c:v>1.47102E-2</c:v>
                </c:pt>
                <c:pt idx="3">
                  <c:v>0.18673930000000027</c:v>
                </c:pt>
                <c:pt idx="4">
                  <c:v>0.22176640000000014</c:v>
                </c:pt>
                <c:pt idx="5">
                  <c:v>2.0590399999999998E-2</c:v>
                </c:pt>
                <c:pt idx="6">
                  <c:v>1.2444100000000001E-2</c:v>
                </c:pt>
                <c:pt idx="7">
                  <c:v>0.10447560000000007</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zero"/>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802816901408461"/>
          <c:y val="0.23369565217391303"/>
          <c:w val="0.36371168185584096"/>
          <c:h val="0.59646739130434756"/>
        </c:manualLayout>
      </c:layout>
      <c:pieChart>
        <c:varyColors val="1"/>
        <c:ser>
          <c:idx val="0"/>
          <c:order val="0"/>
          <c:spPr>
            <a:solidFill>
              <a:srgbClr val="9999FF"/>
            </a:solidFill>
            <a:ln w="12700">
              <a:solidFill>
                <a:srgbClr val="000000"/>
              </a:solidFill>
              <a:prstDash val="solid"/>
            </a:ln>
          </c:spPr>
          <c:dPt>
            <c:idx val="1"/>
            <c:bubble3D val="0"/>
            <c:spPr>
              <a:solidFill>
                <a:srgbClr val="993366"/>
              </a:solidFill>
              <a:ln w="12700">
                <a:solidFill>
                  <a:srgbClr val="000000"/>
                </a:solidFill>
                <a:prstDash val="solid"/>
              </a:ln>
            </c:spPr>
          </c:dPt>
          <c:dPt>
            <c:idx val="2"/>
            <c:bubble3D val="0"/>
            <c:spPr>
              <a:solidFill>
                <a:srgbClr val="FFFFCC"/>
              </a:solidFill>
              <a:ln w="12700">
                <a:solidFill>
                  <a:srgbClr val="000000"/>
                </a:solidFill>
                <a:prstDash val="solid"/>
              </a:ln>
            </c:spPr>
          </c:dPt>
          <c:dPt>
            <c:idx val="3"/>
            <c:bubble3D val="0"/>
            <c:spPr>
              <a:solidFill>
                <a:srgbClr val="CCFFFF"/>
              </a:solidFill>
              <a:ln w="12700">
                <a:solidFill>
                  <a:srgbClr val="000000"/>
                </a:solidFill>
                <a:prstDash val="solid"/>
              </a:ln>
            </c:spPr>
          </c:dPt>
          <c:dPt>
            <c:idx val="4"/>
            <c:bubble3D val="0"/>
            <c:spPr>
              <a:solidFill>
                <a:srgbClr val="660066"/>
              </a:solidFill>
              <a:ln w="12700">
                <a:solidFill>
                  <a:srgbClr val="000000"/>
                </a:solidFill>
                <a:prstDash val="solid"/>
              </a:ln>
            </c:spPr>
          </c:dPt>
          <c:dPt>
            <c:idx val="5"/>
            <c:bubble3D val="0"/>
            <c:spPr>
              <a:solidFill>
                <a:srgbClr val="FF8080"/>
              </a:solidFill>
              <a:ln w="12700">
                <a:solidFill>
                  <a:srgbClr val="000000"/>
                </a:solidFill>
                <a:prstDash val="solid"/>
              </a:ln>
            </c:spPr>
          </c:dPt>
          <c:dPt>
            <c:idx val="6"/>
            <c:bubble3D val="0"/>
            <c:spPr>
              <a:solidFill>
                <a:srgbClr val="0066CC"/>
              </a:solidFill>
              <a:ln w="12700">
                <a:solidFill>
                  <a:srgbClr val="000000"/>
                </a:solidFill>
                <a:prstDash val="solid"/>
              </a:ln>
            </c:spPr>
          </c:dPt>
          <c:dPt>
            <c:idx val="7"/>
            <c:bubble3D val="0"/>
            <c:spPr>
              <a:solidFill>
                <a:srgbClr val="CCCCFF"/>
              </a:solidFill>
              <a:ln w="12700">
                <a:solidFill>
                  <a:srgbClr val="000000"/>
                </a:solidFill>
                <a:prstDash val="solid"/>
              </a:ln>
            </c:spPr>
          </c:dPt>
          <c:dPt>
            <c:idx val="8"/>
            <c:bubble3D val="0"/>
            <c:spPr>
              <a:solidFill>
                <a:srgbClr val="000080"/>
              </a:solidFill>
              <a:ln w="12700">
                <a:solidFill>
                  <a:srgbClr val="000000"/>
                </a:solidFill>
                <a:prstDash val="solid"/>
              </a:ln>
            </c:spPr>
          </c:dPt>
          <c:dPt>
            <c:idx val="9"/>
            <c:bubble3D val="0"/>
            <c:spPr>
              <a:solidFill>
                <a:srgbClr val="FF00FF"/>
              </a:solidFill>
              <a:ln w="12700">
                <a:solidFill>
                  <a:srgbClr val="000000"/>
                </a:solidFill>
                <a:prstDash val="solid"/>
              </a:ln>
            </c:spPr>
          </c:dPt>
          <c:dPt>
            <c:idx val="10"/>
            <c:bubble3D val="0"/>
            <c:spPr>
              <a:solidFill>
                <a:srgbClr val="FFFF00"/>
              </a:solidFill>
              <a:ln w="12700">
                <a:solidFill>
                  <a:srgbClr val="000000"/>
                </a:solidFill>
                <a:prstDash val="solid"/>
              </a:ln>
            </c:spPr>
          </c:dPt>
          <c:dLbls>
            <c:dLbl>
              <c:idx val="0"/>
              <c:layout>
                <c:manualLayout>
                  <c:x val="0.1201274787166761"/>
                  <c:y val="-0.10871894227699642"/>
                </c:manualLayout>
              </c:layout>
              <c:dLblPos val="bestFit"/>
              <c:showLegendKey val="0"/>
              <c:showVal val="1"/>
              <c:showCatName val="1"/>
              <c:showSerName val="0"/>
              <c:showPercent val="0"/>
              <c:showBubbleSize val="0"/>
            </c:dLbl>
            <c:dLbl>
              <c:idx val="1"/>
              <c:layout>
                <c:manualLayout>
                  <c:x val="4.2615799785590186E-2"/>
                  <c:y val="-4.4198975807371969E-2"/>
                </c:manualLayout>
              </c:layout>
              <c:dLblPos val="bestFit"/>
              <c:showLegendKey val="0"/>
              <c:showVal val="1"/>
              <c:showCatName val="1"/>
              <c:showSerName val="0"/>
              <c:showPercent val="0"/>
              <c:showBubbleSize val="0"/>
            </c:dLbl>
            <c:dLbl>
              <c:idx val="2"/>
              <c:layout>
                <c:manualLayout>
                  <c:x val="4.5999351067918387E-2"/>
                  <c:y val="-6.6880036021614409E-2"/>
                </c:manualLayout>
              </c:layout>
              <c:dLblPos val="bestFit"/>
              <c:showLegendKey val="0"/>
              <c:showVal val="1"/>
              <c:showCatName val="1"/>
              <c:showSerName val="0"/>
              <c:showPercent val="0"/>
              <c:showBubbleSize val="0"/>
            </c:dLbl>
            <c:dLbl>
              <c:idx val="3"/>
              <c:layout>
                <c:manualLayout>
                  <c:x val="6.6205603892898451E-2"/>
                  <c:y val="3.4867175623480393E-2"/>
                </c:manualLayout>
              </c:layout>
              <c:dLblPos val="bestFit"/>
              <c:showLegendKey val="0"/>
              <c:showVal val="1"/>
              <c:showCatName val="1"/>
              <c:showSerName val="0"/>
              <c:showPercent val="0"/>
              <c:showBubbleSize val="0"/>
            </c:dLbl>
            <c:dLbl>
              <c:idx val="4"/>
              <c:layout>
                <c:manualLayout>
                  <c:x val="7.0512044717319811E-2"/>
                  <c:y val="8.4967722943218749E-2"/>
                </c:manualLayout>
              </c:layout>
              <c:dLblPos val="bestFit"/>
              <c:showLegendKey val="0"/>
              <c:showVal val="1"/>
              <c:showCatName val="1"/>
              <c:showSerName val="0"/>
              <c:showPercent val="0"/>
              <c:showBubbleSize val="0"/>
            </c:dLbl>
            <c:dLbl>
              <c:idx val="5"/>
              <c:layout>
                <c:manualLayout>
                  <c:x val="7.419861659478974E-2"/>
                  <c:y val="0.12328596382143024"/>
                </c:manualLayout>
              </c:layout>
              <c:dLblPos val="bestFit"/>
              <c:showLegendKey val="0"/>
              <c:showVal val="1"/>
              <c:showCatName val="1"/>
              <c:showSerName val="0"/>
              <c:showPercent val="0"/>
              <c:showBubbleSize val="0"/>
            </c:dLbl>
            <c:dLbl>
              <c:idx val="6"/>
              <c:layout>
                <c:manualLayout>
                  <c:x val="8.6162108959860775E-2"/>
                  <c:y val="0.16379802896714488"/>
                </c:manualLayout>
              </c:layout>
              <c:dLblPos val="bestFit"/>
              <c:showLegendKey val="0"/>
              <c:showVal val="1"/>
              <c:showCatName val="1"/>
              <c:showSerName val="0"/>
              <c:showPercent val="0"/>
              <c:showBubbleSize val="0"/>
            </c:dLbl>
            <c:dLbl>
              <c:idx val="7"/>
              <c:layout>
                <c:manualLayout>
                  <c:x val="-1.3409203095677655E-2"/>
                  <c:y val="9.1225536346000322E-2"/>
                </c:manualLayout>
              </c:layout>
              <c:dLblPos val="bestFit"/>
              <c:showLegendKey val="0"/>
              <c:showVal val="1"/>
              <c:showCatName val="1"/>
              <c:showSerName val="0"/>
              <c:showPercent val="0"/>
              <c:showBubbleSize val="0"/>
            </c:dLbl>
            <c:dLbl>
              <c:idx val="8"/>
              <c:layout>
                <c:manualLayout>
                  <c:x val="-6.3379955508875388E-2"/>
                  <c:y val="-5.4917693712199039E-2"/>
                </c:manualLayout>
              </c:layout>
              <c:dLblPos val="bestFit"/>
              <c:showLegendKey val="0"/>
              <c:showVal val="1"/>
              <c:showCatName val="1"/>
              <c:showSerName val="0"/>
              <c:showPercent val="0"/>
              <c:showBubbleSize val="0"/>
            </c:dLbl>
            <c:dLbl>
              <c:idx val="9"/>
              <c:layout>
                <c:manualLayout>
                  <c:x val="-0.15268372022004692"/>
                  <c:y val="-1.9500462876324488E-2"/>
                </c:manualLayout>
              </c:layout>
              <c:dLblPos val="bestFit"/>
              <c:showLegendKey val="0"/>
              <c:showVal val="1"/>
              <c:showCatName val="1"/>
              <c:showSerName val="0"/>
              <c:showPercent val="0"/>
              <c:showBubbleSize val="0"/>
            </c:dLbl>
            <c:dLbl>
              <c:idx val="10"/>
              <c:layout>
                <c:manualLayout>
                  <c:x val="-3.5903859159278705E-2"/>
                  <c:y val="-8.1135705523222662E-2"/>
                </c:manualLayout>
              </c:layout>
              <c:dLblPos val="bestFit"/>
              <c:showLegendKey val="0"/>
              <c:showVal val="1"/>
              <c:showCatName val="1"/>
              <c:showSerName val="0"/>
              <c:showPercent val="0"/>
              <c:showBubbleSize val="0"/>
            </c:dLbl>
            <c:dLbl>
              <c:idx val="11"/>
              <c:dLblPos val="bestFit"/>
              <c:showLegendKey val="0"/>
              <c:showVal val="1"/>
              <c:showCatName val="1"/>
              <c:showSerName val="0"/>
              <c:showPercent val="0"/>
              <c:showBubbleSize val="0"/>
            </c:dLbl>
            <c:dLbl>
              <c:idx val="12"/>
              <c:dLblPos val="bestFit"/>
              <c:showLegendKey val="0"/>
              <c:showVal val="1"/>
              <c:showCatName val="1"/>
              <c:showSerName val="0"/>
              <c:showPercent val="0"/>
              <c:showBubbleSize val="0"/>
            </c:dLbl>
            <c:spPr>
              <a:noFill/>
              <a:ln w="25400">
                <a:noFill/>
              </a:ln>
            </c:spPr>
            <c:txPr>
              <a:bodyPr/>
              <a:lstStyle/>
              <a:p>
                <a:pPr>
                  <a:defRPr sz="1400" b="0" i="0" u="none" strike="noStrike" baseline="0">
                    <a:solidFill>
                      <a:srgbClr val="000000"/>
                    </a:solidFill>
                    <a:latin typeface="David"/>
                    <a:ea typeface="David"/>
                    <a:cs typeface="David"/>
                  </a:defRPr>
                </a:pPr>
                <a:endParaRPr lang="en-US"/>
              </a:p>
            </c:txPr>
            <c:showLegendKey val="0"/>
            <c:showVal val="1"/>
            <c:showCatName val="1"/>
            <c:showSerName val="0"/>
            <c:showPercent val="0"/>
            <c:showBubbleSize val="0"/>
            <c:showLeaderLines val="1"/>
          </c:dLbls>
          <c:cat>
            <c:strRef>
              <c:f>ענפים!$H$4:$H$15</c:f>
              <c:strCache>
                <c:ptCount val="12"/>
                <c:pt idx="0">
                  <c:v>Manufacturing</c:v>
                </c:pt>
                <c:pt idx="1">
                  <c:v>Construction</c:v>
                </c:pt>
                <c:pt idx="2">
                  <c:v>Wholesale and retail trade, and repairs</c:v>
                </c:pt>
                <c:pt idx="3">
                  <c:v>Accommodation services and restaurants</c:v>
                </c:pt>
                <c:pt idx="4">
                  <c:v>Transport, storage and communications</c:v>
                </c:pt>
                <c:pt idx="5">
                  <c:v>Banking, insurance and other financial institutions </c:v>
                </c:pt>
                <c:pt idx="6">
                  <c:v>Business activities</c:v>
                </c:pt>
                <c:pt idx="7">
                  <c:v>Public administration</c:v>
                </c:pt>
                <c:pt idx="8">
                  <c:v>Education</c:v>
                </c:pt>
                <c:pt idx="9">
                  <c:v>Health, welfare and social work services</c:v>
                </c:pt>
                <c:pt idx="10">
                  <c:v>Community, social and personal and other services</c:v>
                </c:pt>
                <c:pt idx="11">
                  <c:v>Services for households by domestic personnel</c:v>
                </c:pt>
              </c:strCache>
            </c:strRef>
          </c:cat>
          <c:val>
            <c:numRef>
              <c:f>ענפים!$M$4:$M$14</c:f>
              <c:numCache>
                <c:formatCode>0%</c:formatCode>
                <c:ptCount val="11"/>
                <c:pt idx="0">
                  <c:v>8.3397300000000021E-2</c:v>
                </c:pt>
                <c:pt idx="1">
                  <c:v>7.3417000000000013E-3</c:v>
                </c:pt>
                <c:pt idx="2">
                  <c:v>0.11876430000000002</c:v>
                </c:pt>
                <c:pt idx="3">
                  <c:v>4.2851199999999999E-2</c:v>
                </c:pt>
                <c:pt idx="4">
                  <c:v>4.4849199999999992E-2</c:v>
                </c:pt>
                <c:pt idx="5">
                  <c:v>5.2753500000000009E-2</c:v>
                </c:pt>
                <c:pt idx="6">
                  <c:v>0.12950020000000001</c:v>
                </c:pt>
                <c:pt idx="7">
                  <c:v>4.5062400000000016E-2</c:v>
                </c:pt>
                <c:pt idx="8">
                  <c:v>0.20161000000000001</c:v>
                </c:pt>
                <c:pt idx="9">
                  <c:v>0.16481390000000001</c:v>
                </c:pt>
                <c:pt idx="10">
                  <c:v>5.6241799999999988E-2</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zero"/>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68032777618369"/>
          <c:y val="0.10698824505619119"/>
          <c:w val="0.86760114140568745"/>
          <c:h val="0.8328370078898597"/>
        </c:manualLayout>
      </c:layout>
      <c:lineChart>
        <c:grouping val="standard"/>
        <c:varyColors val="0"/>
        <c:ser>
          <c:idx val="1"/>
          <c:order val="0"/>
          <c:tx>
            <c:strRef>
              <c:f>'[1]חלופה ב'!$B$1:$K$1</c:f>
              <c:strCache>
                <c:ptCount val="1"/>
                <c:pt idx="0">
                  <c:v>חלופה ב  - תחזית משתתפות מוחלק, תחזית אוכלוסיה למ"ס</c:v>
                </c:pt>
              </c:strCache>
            </c:strRef>
          </c:tx>
          <c:spPr>
            <a:ln>
              <a:solidFill>
                <a:srgbClr val="FFC000"/>
              </a:solidFill>
            </a:ln>
          </c:spPr>
          <c:marker>
            <c:symbol val="triangle"/>
            <c:size val="6"/>
            <c:spPr>
              <a:solidFill>
                <a:srgbClr val="FFC000"/>
              </a:solidFill>
              <a:ln>
                <a:solidFill>
                  <a:srgbClr val="FFC000"/>
                </a:solidFill>
              </a:ln>
            </c:spPr>
          </c:marker>
          <c:cat>
            <c:numRef>
              <c:f>'[1]חלופה א'!$A$47:$A$86</c:f>
              <c:numCache>
                <c:formatCode>General</c:formatCode>
                <c:ptCount val="40"/>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pt idx="36">
                  <c:v>2047</c:v>
                </c:pt>
                <c:pt idx="37">
                  <c:v>2048</c:v>
                </c:pt>
                <c:pt idx="38">
                  <c:v>2049</c:v>
                </c:pt>
                <c:pt idx="39">
                  <c:v>2050</c:v>
                </c:pt>
              </c:numCache>
            </c:numRef>
          </c:cat>
          <c:val>
            <c:numRef>
              <c:f>'[1]חלופה ב'!$F$47:$F$86</c:f>
              <c:numCache>
                <c:formatCode>General</c:formatCode>
                <c:ptCount val="40"/>
                <c:pt idx="0">
                  <c:v>17.713510962751737</c:v>
                </c:pt>
                <c:pt idx="1">
                  <c:v>19.845471292326565</c:v>
                </c:pt>
                <c:pt idx="2">
                  <c:v>21.284120781597686</c:v>
                </c:pt>
                <c:pt idx="3">
                  <c:v>22.810958315055643</c:v>
                </c:pt>
                <c:pt idx="4">
                  <c:v>24.429964463579928</c:v>
                </c:pt>
                <c:pt idx="5">
                  <c:v>26.145239604070689</c:v>
                </c:pt>
                <c:pt idx="6">
                  <c:v>27.961006764647845</c:v>
                </c:pt>
                <c:pt idx="7">
                  <c:v>29.881614528137888</c:v>
                </c:pt>
                <c:pt idx="8">
                  <c:v>31.911539994926908</c:v>
                </c:pt>
                <c:pt idx="9">
                  <c:v>34.055391806278969</c:v>
                </c:pt>
                <c:pt idx="10">
                  <c:v>36.31791322923862</c:v>
                </c:pt>
                <c:pt idx="11">
                  <c:v>38.703985304254601</c:v>
                </c:pt>
                <c:pt idx="12">
                  <c:v>41.21863005668164</c:v>
                </c:pt>
                <c:pt idx="13">
                  <c:v>43.867013773338314</c:v>
                </c:pt>
                <c:pt idx="14">
                  <c:v>46.654450345315375</c:v>
                </c:pt>
                <c:pt idx="15">
                  <c:v>49.586404678256258</c:v>
                </c:pt>
                <c:pt idx="16">
                  <c:v>52.66849617134401</c:v>
                </c:pt>
                <c:pt idx="17">
                  <c:v>55.906502266257149</c:v>
                </c:pt>
                <c:pt idx="18">
                  <c:v>59.306362067375346</c:v>
                </c:pt>
                <c:pt idx="19">
                  <c:v>62.874180034537325</c:v>
                </c:pt>
                <c:pt idx="20">
                  <c:v>66.616229749677132</c:v>
                </c:pt>
                <c:pt idx="21">
                  <c:v>70.538957758686365</c:v>
                </c:pt>
                <c:pt idx="22">
                  <c:v>74.648987489875168</c:v>
                </c:pt>
                <c:pt idx="23">
                  <c:v>78.953123250422863</c:v>
                </c:pt>
                <c:pt idx="24">
                  <c:v>83.458354302242398</c:v>
                </c:pt>
                <c:pt idx="25">
                  <c:v>88.171859018693297</c:v>
                </c:pt>
                <c:pt idx="26">
                  <c:v>93.101009123617956</c:v>
                </c:pt>
                <c:pt idx="27">
                  <c:v>98.253374014187571</c:v>
                </c:pt>
                <c:pt idx="28">
                  <c:v>103.63672516907674</c:v>
                </c:pt>
                <c:pt idx="29">
                  <c:v>109.25904064351037</c:v>
                </c:pt>
                <c:pt idx="30">
                  <c:v>115.12850965275173</c:v>
                </c:pt>
                <c:pt idx="31">
                  <c:v>121.25353724562548</c:v>
                </c:pt>
                <c:pt idx="32">
                  <c:v>127.64274906970108</c:v>
                </c:pt>
                <c:pt idx="33">
                  <c:v>134.30499622978553</c:v>
                </c:pt>
                <c:pt idx="34">
                  <c:v>141.24936024140135</c:v>
                </c:pt>
                <c:pt idx="35">
                  <c:v>148.48515808096121</c:v>
                </c:pt>
                <c:pt idx="36">
                  <c:v>156.02194733436897</c:v>
                </c:pt>
                <c:pt idx="37">
                  <c:v>163.869531445814</c:v>
                </c:pt>
                <c:pt idx="38">
                  <c:v>172.03796506855326</c:v>
                </c:pt>
                <c:pt idx="39">
                  <c:v>180.53755951950504</c:v>
                </c:pt>
              </c:numCache>
            </c:numRef>
          </c:val>
          <c:smooth val="0"/>
        </c:ser>
        <c:ser>
          <c:idx val="4"/>
          <c:order val="1"/>
          <c:tx>
            <c:strRef>
              <c:f>'[1]תסריט  א'!$B$1:$K$1</c:f>
              <c:strCache>
                <c:ptCount val="1"/>
                <c:pt idx="0">
                  <c:v>תסריט א - חלופה ב * 1.06</c:v>
                </c:pt>
              </c:strCache>
            </c:strRef>
          </c:tx>
          <c:spPr>
            <a:ln w="38100">
              <a:solidFill>
                <a:schemeClr val="accent2">
                  <a:lumMod val="50000"/>
                </a:schemeClr>
              </a:solidFill>
            </a:ln>
          </c:spPr>
          <c:marker>
            <c:symbol val="none"/>
          </c:marker>
          <c:cat>
            <c:numRef>
              <c:f>'[1]חלופה א'!$A$47:$A$86</c:f>
              <c:numCache>
                <c:formatCode>General</c:formatCode>
                <c:ptCount val="40"/>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pt idx="13">
                  <c:v>2024</c:v>
                </c:pt>
                <c:pt idx="14">
                  <c:v>2025</c:v>
                </c:pt>
                <c:pt idx="15">
                  <c:v>2026</c:v>
                </c:pt>
                <c:pt idx="16">
                  <c:v>2027</c:v>
                </c:pt>
                <c:pt idx="17">
                  <c:v>2028</c:v>
                </c:pt>
                <c:pt idx="18">
                  <c:v>2029</c:v>
                </c:pt>
                <c:pt idx="19">
                  <c:v>2030</c:v>
                </c:pt>
                <c:pt idx="20">
                  <c:v>2031</c:v>
                </c:pt>
                <c:pt idx="21">
                  <c:v>2032</c:v>
                </c:pt>
                <c:pt idx="22">
                  <c:v>2033</c:v>
                </c:pt>
                <c:pt idx="23">
                  <c:v>2034</c:v>
                </c:pt>
                <c:pt idx="24">
                  <c:v>2035</c:v>
                </c:pt>
                <c:pt idx="25">
                  <c:v>2036</c:v>
                </c:pt>
                <c:pt idx="26">
                  <c:v>2037</c:v>
                </c:pt>
                <c:pt idx="27">
                  <c:v>2038</c:v>
                </c:pt>
                <c:pt idx="28">
                  <c:v>2039</c:v>
                </c:pt>
                <c:pt idx="29">
                  <c:v>2040</c:v>
                </c:pt>
                <c:pt idx="30">
                  <c:v>2041</c:v>
                </c:pt>
                <c:pt idx="31">
                  <c:v>2042</c:v>
                </c:pt>
                <c:pt idx="32">
                  <c:v>2043</c:v>
                </c:pt>
                <c:pt idx="33">
                  <c:v>2044</c:v>
                </c:pt>
                <c:pt idx="34">
                  <c:v>2045</c:v>
                </c:pt>
                <c:pt idx="35">
                  <c:v>2046</c:v>
                </c:pt>
                <c:pt idx="36">
                  <c:v>2047</c:v>
                </c:pt>
                <c:pt idx="37">
                  <c:v>2048</c:v>
                </c:pt>
                <c:pt idx="38">
                  <c:v>2049</c:v>
                </c:pt>
                <c:pt idx="39">
                  <c:v>2050</c:v>
                </c:pt>
              </c:numCache>
            </c:numRef>
          </c:cat>
          <c:val>
            <c:numRef>
              <c:f>'[1]תסריט  א'!$F$47:$F$86</c:f>
              <c:numCache>
                <c:formatCode>General</c:formatCode>
                <c:ptCount val="40"/>
                <c:pt idx="0">
                  <c:v>17.713510962751737</c:v>
                </c:pt>
                <c:pt idx="1">
                  <c:v>21.036199569866167</c:v>
                </c:pt>
                <c:pt idx="2">
                  <c:v>22.561168028493555</c:v>
                </c:pt>
                <c:pt idx="3">
                  <c:v>24.179615813958982</c:v>
                </c:pt>
                <c:pt idx="4">
                  <c:v>25.895762331394724</c:v>
                </c:pt>
                <c:pt idx="5">
                  <c:v>27.713953980314937</c:v>
                </c:pt>
                <c:pt idx="6">
                  <c:v>29.638667170526727</c:v>
                </c:pt>
                <c:pt idx="7">
                  <c:v>31.674511399826162</c:v>
                </c:pt>
                <c:pt idx="8">
                  <c:v>33.826232394622529</c:v>
                </c:pt>
                <c:pt idx="9">
                  <c:v>36.098715314655728</c:v>
                </c:pt>
                <c:pt idx="10">
                  <c:v>38.496988022992952</c:v>
                </c:pt>
                <c:pt idx="11">
                  <c:v>41.026224422509863</c:v>
                </c:pt>
                <c:pt idx="12">
                  <c:v>43.691747860082536</c:v>
                </c:pt>
                <c:pt idx="13">
                  <c:v>46.499034599738607</c:v>
                </c:pt>
                <c:pt idx="14">
                  <c:v>49.453717366034304</c:v>
                </c:pt>
                <c:pt idx="15">
                  <c:v>52.561588958951653</c:v>
                </c:pt>
                <c:pt idx="16">
                  <c:v>55.828605941624666</c:v>
                </c:pt>
                <c:pt idx="17">
                  <c:v>59.260892402232578</c:v>
                </c:pt>
                <c:pt idx="18">
                  <c:v>62.864743791417858</c:v>
                </c:pt>
                <c:pt idx="19">
                  <c:v>66.646630836609546</c:v>
                </c:pt>
                <c:pt idx="20">
                  <c:v>70.613203534657742</c:v>
                </c:pt>
                <c:pt idx="21">
                  <c:v>74.771295224207577</c:v>
                </c:pt>
                <c:pt idx="22">
                  <c:v>79.127926739267664</c:v>
                </c:pt>
                <c:pt idx="23">
                  <c:v>83.690310645448264</c:v>
                </c:pt>
                <c:pt idx="24">
                  <c:v>88.465855560376966</c:v>
                </c:pt>
                <c:pt idx="25">
                  <c:v>93.462170559814908</c:v>
                </c:pt>
                <c:pt idx="26">
                  <c:v>98.687069671035047</c:v>
                </c:pt>
                <c:pt idx="27">
                  <c:v>104.14857645503885</c:v>
                </c:pt>
                <c:pt idx="28">
                  <c:v>109.85492867922133</c:v>
                </c:pt>
                <c:pt idx="29">
                  <c:v>115.814583082121</c:v>
                </c:pt>
                <c:pt idx="30">
                  <c:v>122.03622023191687</c:v>
                </c:pt>
                <c:pt idx="31">
                  <c:v>128.52874948036308</c:v>
                </c:pt>
                <c:pt idx="32">
                  <c:v>135.3013140138832</c:v>
                </c:pt>
                <c:pt idx="33">
                  <c:v>142.36329600357269</c:v>
                </c:pt>
                <c:pt idx="34">
                  <c:v>149.72432185588548</c:v>
                </c:pt>
                <c:pt idx="35">
                  <c:v>157.39426756581884</c:v>
                </c:pt>
                <c:pt idx="36">
                  <c:v>165.3832641744311</c:v>
                </c:pt>
                <c:pt idx="37">
                  <c:v>173.7017033325628</c:v>
                </c:pt>
                <c:pt idx="38">
                  <c:v>182.3602429726665</c:v>
                </c:pt>
                <c:pt idx="39">
                  <c:v>191.36981309067542</c:v>
                </c:pt>
              </c:numCache>
            </c:numRef>
          </c:val>
          <c:smooth val="0"/>
        </c:ser>
        <c:dLbls>
          <c:showLegendKey val="0"/>
          <c:showVal val="0"/>
          <c:showCatName val="0"/>
          <c:showSerName val="0"/>
          <c:showPercent val="0"/>
          <c:showBubbleSize val="0"/>
        </c:dLbls>
        <c:marker val="1"/>
        <c:smooth val="0"/>
        <c:axId val="100018816"/>
        <c:axId val="100020608"/>
      </c:lineChart>
      <c:dateAx>
        <c:axId val="100018816"/>
        <c:scaling>
          <c:orientation val="minMax"/>
        </c:scaling>
        <c:delete val="0"/>
        <c:axPos val="b"/>
        <c:numFmt formatCode="General" sourceLinked="1"/>
        <c:majorTickMark val="out"/>
        <c:minorTickMark val="none"/>
        <c:tickLblPos val="nextTo"/>
        <c:txPr>
          <a:bodyPr/>
          <a:lstStyle/>
          <a:p>
            <a:pPr>
              <a:defRPr sz="1800" b="0">
                <a:latin typeface="David" pitchFamily="34" charset="-79"/>
                <a:cs typeface="David" pitchFamily="34" charset="-79"/>
              </a:defRPr>
            </a:pPr>
            <a:endParaRPr lang="en-US"/>
          </a:p>
        </c:txPr>
        <c:crossAx val="100020608"/>
        <c:crosses val="autoZero"/>
        <c:auto val="0"/>
        <c:lblOffset val="100"/>
        <c:baseTimeUnit val="days"/>
        <c:majorUnit val="3"/>
        <c:majorTimeUnit val="days"/>
      </c:dateAx>
      <c:valAx>
        <c:axId val="100020608"/>
        <c:scaling>
          <c:orientation val="minMax"/>
          <c:max val="200"/>
        </c:scaling>
        <c:delete val="0"/>
        <c:axPos val="l"/>
        <c:majorGridlines>
          <c:spPr>
            <a:ln>
              <a:prstDash val="lgDash"/>
            </a:ln>
          </c:spPr>
        </c:majorGridlines>
        <c:numFmt formatCode="0" sourceLinked="0"/>
        <c:majorTickMark val="out"/>
        <c:minorTickMark val="none"/>
        <c:tickLblPos val="nextTo"/>
        <c:txPr>
          <a:bodyPr/>
          <a:lstStyle/>
          <a:p>
            <a:pPr>
              <a:defRPr sz="1800" b="0">
                <a:latin typeface="David" pitchFamily="34" charset="-79"/>
                <a:cs typeface="David" pitchFamily="34" charset="-79"/>
              </a:defRPr>
            </a:pPr>
            <a:endParaRPr lang="en-US"/>
          </a:p>
        </c:txPr>
        <c:crossAx val="100018816"/>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937033968517052E-2"/>
          <c:y val="7.3369565217391311E-2"/>
          <c:w val="0.92460646230323162"/>
          <c:h val="0.77445652173913038"/>
        </c:manualLayout>
      </c:layout>
      <c:lineChart>
        <c:grouping val="standard"/>
        <c:varyColors val="0"/>
        <c:ser>
          <c:idx val="0"/>
          <c:order val="0"/>
          <c:tx>
            <c:v>Jewish Women</c:v>
          </c:tx>
          <c:spPr>
            <a:ln w="12700">
              <a:solidFill>
                <a:srgbClr val="000080"/>
              </a:solidFill>
              <a:prstDash val="solid"/>
            </a:ln>
          </c:spPr>
          <c:marker>
            <c:symbol val="diamond"/>
            <c:size val="5"/>
            <c:spPr>
              <a:solidFill>
                <a:srgbClr val="000080"/>
              </a:solidFill>
              <a:ln>
                <a:solidFill>
                  <a:srgbClr val="000080"/>
                </a:solidFill>
                <a:prstDash val="solid"/>
              </a:ln>
            </c:spPr>
          </c:marker>
          <c:cat>
            <c:numRef>
              <c:f>'נתונים איור 1'!$A$6:$A$47</c:f>
              <c:numCache>
                <c:formatCode>General</c:formatCode>
                <c:ptCount val="42"/>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numCache>
            </c:numRef>
          </c:cat>
          <c:val>
            <c:numRef>
              <c:f>'נתונים איור 1'!$D$6:$D$47</c:f>
              <c:numCache>
                <c:formatCode>0.000</c:formatCode>
                <c:ptCount val="42"/>
                <c:pt idx="0">
                  <c:v>32.002187478552571</c:v>
                </c:pt>
                <c:pt idx="1">
                  <c:v>32.476698998339302</c:v>
                </c:pt>
                <c:pt idx="2">
                  <c:v>33.385374016652278</c:v>
                </c:pt>
                <c:pt idx="3">
                  <c:v>33.924020600206077</c:v>
                </c:pt>
                <c:pt idx="4">
                  <c:v>34.048742660475689</c:v>
                </c:pt>
                <c:pt idx="5">
                  <c:v>34.641579724899913</c:v>
                </c:pt>
                <c:pt idx="6">
                  <c:v>35.144295880801742</c:v>
                </c:pt>
                <c:pt idx="7">
                  <c:v>35.951835990238351</c:v>
                </c:pt>
                <c:pt idx="8">
                  <c:v>37.856288579572855</c:v>
                </c:pt>
                <c:pt idx="9">
                  <c:v>38.225967204883482</c:v>
                </c:pt>
                <c:pt idx="10">
                  <c:v>39.183785453450945</c:v>
                </c:pt>
                <c:pt idx="11">
                  <c:v>39.866583513506704</c:v>
                </c:pt>
                <c:pt idx="12">
                  <c:v>40.189777460372355</c:v>
                </c:pt>
                <c:pt idx="13">
                  <c:v>40.807570930317326</c:v>
                </c:pt>
                <c:pt idx="14">
                  <c:v>41.791365029084389</c:v>
                </c:pt>
                <c:pt idx="15">
                  <c:v>41.462234316147686</c:v>
                </c:pt>
                <c:pt idx="16">
                  <c:v>42.91454320129629</c:v>
                </c:pt>
                <c:pt idx="17">
                  <c:v>43.696167427867501</c:v>
                </c:pt>
                <c:pt idx="18">
                  <c:v>44.991471837916052</c:v>
                </c:pt>
                <c:pt idx="19">
                  <c:v>46.54268684602556</c:v>
                </c:pt>
                <c:pt idx="20">
                  <c:v>46.362594947315962</c:v>
                </c:pt>
                <c:pt idx="21">
                  <c:v>46.680771627232701</c:v>
                </c:pt>
                <c:pt idx="22">
                  <c:v>47.605337989069163</c:v>
                </c:pt>
                <c:pt idx="23">
                  <c:v>48.347953464840323</c:v>
                </c:pt>
                <c:pt idx="24">
                  <c:v>49.862768301181163</c:v>
                </c:pt>
                <c:pt idx="25">
                  <c:v>50.546705740583938</c:v>
                </c:pt>
                <c:pt idx="26">
                  <c:v>50.850910031666849</c:v>
                </c:pt>
                <c:pt idx="27">
                  <c:v>51.020657565252719</c:v>
                </c:pt>
                <c:pt idx="28">
                  <c:v>51.108519704192567</c:v>
                </c:pt>
                <c:pt idx="29">
                  <c:v>52.354082807580724</c:v>
                </c:pt>
                <c:pt idx="30">
                  <c:v>53.265921106359748</c:v>
                </c:pt>
                <c:pt idx="31">
                  <c:v>53.507310000000011</c:v>
                </c:pt>
                <c:pt idx="32">
                  <c:v>53.80941</c:v>
                </c:pt>
                <c:pt idx="33">
                  <c:v>54.576440000000005</c:v>
                </c:pt>
                <c:pt idx="34">
                  <c:v>55.069590000000012</c:v>
                </c:pt>
                <c:pt idx="35">
                  <c:v>55.801720000000003</c:v>
                </c:pt>
                <c:pt idx="36">
                  <c:v>56.167470000000002</c:v>
                </c:pt>
                <c:pt idx="37">
                  <c:v>56.720570000000038</c:v>
                </c:pt>
                <c:pt idx="38">
                  <c:v>57.043600000000005</c:v>
                </c:pt>
                <c:pt idx="39">
                  <c:v>57.91657</c:v>
                </c:pt>
                <c:pt idx="40">
                  <c:v>58.825860000000006</c:v>
                </c:pt>
                <c:pt idx="41">
                  <c:v>58.871479999999998</c:v>
                </c:pt>
              </c:numCache>
            </c:numRef>
          </c:val>
          <c:smooth val="0"/>
        </c:ser>
        <c:ser>
          <c:idx val="1"/>
          <c:order val="1"/>
          <c:tx>
            <c:v>Arab Women</c:v>
          </c:tx>
          <c:spPr>
            <a:ln w="12700">
              <a:solidFill>
                <a:srgbClr val="008000"/>
              </a:solidFill>
              <a:prstDash val="solid"/>
            </a:ln>
          </c:spPr>
          <c:marker>
            <c:symbol val="square"/>
            <c:size val="5"/>
            <c:spPr>
              <a:solidFill>
                <a:srgbClr val="008000"/>
              </a:solidFill>
              <a:ln>
                <a:solidFill>
                  <a:srgbClr val="008000"/>
                </a:solidFill>
                <a:prstDash val="solid"/>
              </a:ln>
            </c:spPr>
          </c:marker>
          <c:cat>
            <c:numRef>
              <c:f>'נתונים איור 1'!$A$6:$A$47</c:f>
              <c:numCache>
                <c:formatCode>General</c:formatCode>
                <c:ptCount val="42"/>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numCache>
            </c:numRef>
          </c:cat>
          <c:val>
            <c:numRef>
              <c:f>'נתונים איור 1'!$E$6:$E$47</c:f>
              <c:numCache>
                <c:formatCode>0.000</c:formatCode>
                <c:ptCount val="42"/>
                <c:pt idx="0">
                  <c:v>6.5472734950207938</c:v>
                </c:pt>
                <c:pt idx="1">
                  <c:v>7.0872527581868026</c:v>
                </c:pt>
                <c:pt idx="2">
                  <c:v>8.9166712382864368</c:v>
                </c:pt>
                <c:pt idx="3">
                  <c:v>9.7969687781642136</c:v>
                </c:pt>
                <c:pt idx="4">
                  <c:v>8.5991832988766248</c:v>
                </c:pt>
                <c:pt idx="5">
                  <c:v>7.7273949030181965</c:v>
                </c:pt>
                <c:pt idx="6">
                  <c:v>7.5110005329008773</c:v>
                </c:pt>
                <c:pt idx="7">
                  <c:v>8.4641766120694708</c:v>
                </c:pt>
                <c:pt idx="8">
                  <c:v>10.87118173292067</c:v>
                </c:pt>
                <c:pt idx="9">
                  <c:v>11.08204895815042</c:v>
                </c:pt>
                <c:pt idx="10">
                  <c:v>11.189809289833084</c:v>
                </c:pt>
                <c:pt idx="11">
                  <c:v>10.087618725387975</c:v>
                </c:pt>
                <c:pt idx="12">
                  <c:v>9.3468198646400733</c:v>
                </c:pt>
                <c:pt idx="13">
                  <c:v>9.605047693915072</c:v>
                </c:pt>
                <c:pt idx="14">
                  <c:v>10.617512373656044</c:v>
                </c:pt>
                <c:pt idx="15">
                  <c:v>11.317712360874078</c:v>
                </c:pt>
                <c:pt idx="16">
                  <c:v>11.433668441762883</c:v>
                </c:pt>
                <c:pt idx="17">
                  <c:v>10.358106939628382</c:v>
                </c:pt>
                <c:pt idx="18">
                  <c:v>10.616733635029281</c:v>
                </c:pt>
                <c:pt idx="19">
                  <c:v>11.376716057070826</c:v>
                </c:pt>
                <c:pt idx="20">
                  <c:v>11.514343864133938</c:v>
                </c:pt>
                <c:pt idx="21">
                  <c:v>10.316349454970863</c:v>
                </c:pt>
                <c:pt idx="22">
                  <c:v>10.694227625205565</c:v>
                </c:pt>
                <c:pt idx="23">
                  <c:v>12.015889527025026</c:v>
                </c:pt>
                <c:pt idx="24">
                  <c:v>12.33200992543172</c:v>
                </c:pt>
                <c:pt idx="25">
                  <c:v>15.034213966704529</c:v>
                </c:pt>
                <c:pt idx="26">
                  <c:v>14.067125057191801</c:v>
                </c:pt>
                <c:pt idx="27">
                  <c:v>14.735738645962975</c:v>
                </c:pt>
                <c:pt idx="28">
                  <c:v>16.518518279768976</c:v>
                </c:pt>
                <c:pt idx="29">
                  <c:v>16.355468313608164</c:v>
                </c:pt>
                <c:pt idx="30">
                  <c:v>17.097209195006236</c:v>
                </c:pt>
                <c:pt idx="31">
                  <c:v>17.654460000000018</c:v>
                </c:pt>
                <c:pt idx="32">
                  <c:v>17.109099999999987</c:v>
                </c:pt>
                <c:pt idx="33">
                  <c:v>17.32817</c:v>
                </c:pt>
                <c:pt idx="34">
                  <c:v>18.002539999999978</c:v>
                </c:pt>
                <c:pt idx="35">
                  <c:v>17.822660000000003</c:v>
                </c:pt>
                <c:pt idx="36">
                  <c:v>19.063739999999971</c:v>
                </c:pt>
                <c:pt idx="37">
                  <c:v>20.516929999999999</c:v>
                </c:pt>
                <c:pt idx="38">
                  <c:v>21.104039999999987</c:v>
                </c:pt>
                <c:pt idx="39">
                  <c:v>20.960260000000002</c:v>
                </c:pt>
                <c:pt idx="40">
                  <c:v>22.534839999999999</c:v>
                </c:pt>
                <c:pt idx="41">
                  <c:v>21.93581</c:v>
                </c:pt>
              </c:numCache>
            </c:numRef>
          </c:val>
          <c:smooth val="0"/>
        </c:ser>
        <c:dLbls>
          <c:showLegendKey val="0"/>
          <c:showVal val="0"/>
          <c:showCatName val="0"/>
          <c:showSerName val="0"/>
          <c:showPercent val="0"/>
          <c:showBubbleSize val="0"/>
        </c:dLbls>
        <c:marker val="1"/>
        <c:smooth val="0"/>
        <c:axId val="46570112"/>
        <c:axId val="46580480"/>
      </c:lineChart>
      <c:catAx>
        <c:axId val="46570112"/>
        <c:scaling>
          <c:orientation val="minMax"/>
        </c:scaling>
        <c:delete val="0"/>
        <c:axPos val="b"/>
        <c:title>
          <c:tx>
            <c:rich>
              <a:bodyPr/>
              <a:lstStyle/>
              <a:p>
                <a:pPr>
                  <a:defRPr sz="1600" b="1" i="0" u="none" strike="noStrike" baseline="0">
                    <a:solidFill>
                      <a:srgbClr val="000000"/>
                    </a:solidFill>
                    <a:latin typeface="David"/>
                    <a:ea typeface="David"/>
                    <a:cs typeface="David"/>
                  </a:defRPr>
                </a:pPr>
                <a:r>
                  <a:rPr lang="en-US"/>
                  <a:t>Year</a:t>
                </a:r>
                <a:endParaRPr lang="he-IL"/>
              </a:p>
            </c:rich>
          </c:tx>
          <c:layout>
            <c:manualLayout>
              <c:xMode val="edge"/>
              <c:yMode val="edge"/>
              <c:x val="0.50621376031836685"/>
              <c:y val="0.9334238817652331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David"/>
                <a:ea typeface="David"/>
                <a:cs typeface="David"/>
              </a:defRPr>
            </a:pPr>
            <a:endParaRPr lang="en-US"/>
          </a:p>
        </c:txPr>
        <c:crossAx val="46580480"/>
        <c:crosses val="autoZero"/>
        <c:auto val="1"/>
        <c:lblAlgn val="ctr"/>
        <c:lblOffset val="100"/>
        <c:tickLblSkip val="4"/>
        <c:tickMarkSkip val="1"/>
        <c:noMultiLvlLbl val="0"/>
      </c:catAx>
      <c:valAx>
        <c:axId val="46580480"/>
        <c:scaling>
          <c:orientation val="minMax"/>
        </c:scaling>
        <c:delete val="0"/>
        <c:axPos val="l"/>
        <c:majorGridlines>
          <c:spPr>
            <a:ln w="3175">
              <a:solidFill>
                <a:srgbClr val="C0C0C0"/>
              </a:solidFill>
              <a:prstDash val="lgDash"/>
            </a:ln>
          </c:spPr>
        </c:majorGridlines>
        <c:title>
          <c:tx>
            <c:rich>
              <a:bodyPr/>
              <a:lstStyle/>
              <a:p>
                <a:pPr rtl="0">
                  <a:defRPr sz="1600" b="1" i="0" u="none" strike="noStrike" baseline="0">
                    <a:solidFill>
                      <a:srgbClr val="000000"/>
                    </a:solidFill>
                    <a:latin typeface="David"/>
                    <a:ea typeface="David"/>
                    <a:cs typeface="David"/>
                  </a:defRPr>
                </a:pPr>
                <a:r>
                  <a:rPr lang="en-US"/>
                  <a:t>Pct.</a:t>
                </a:r>
                <a:endParaRPr lang="he-IL"/>
              </a:p>
            </c:rich>
          </c:tx>
          <c:layout>
            <c:manualLayout>
              <c:xMode val="edge"/>
              <c:yMode val="edge"/>
              <c:x val="0"/>
              <c:y val="0.40896732850539225"/>
            </c:manualLayout>
          </c:layout>
          <c:overlay val="0"/>
          <c:spPr>
            <a:noFill/>
            <a:ln w="25400">
              <a:noFill/>
            </a:ln>
          </c:spPr>
        </c:title>
        <c:numFmt formatCode="General"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David" pitchFamily="34" charset="-79"/>
                <a:ea typeface="Ariel"/>
                <a:cs typeface="David" pitchFamily="34" charset="-79"/>
              </a:defRPr>
            </a:pPr>
            <a:endParaRPr lang="en-US"/>
          </a:p>
        </c:txPr>
        <c:crossAx val="46570112"/>
        <c:crosses val="autoZero"/>
        <c:crossBetween val="between"/>
      </c:valAx>
      <c:spPr>
        <a:noFill/>
        <a:ln w="25400">
          <a:noFill/>
        </a:ln>
      </c:spPr>
    </c:plotArea>
    <c:legend>
      <c:legendPos val="r"/>
      <c:layout>
        <c:manualLayout>
          <c:xMode val="edge"/>
          <c:yMode val="edge"/>
          <c:x val="0.26501035196687406"/>
          <c:y val="9.3378607809847192E-2"/>
          <c:w val="0.16252587991718417"/>
          <c:h val="0.12563667232597617"/>
        </c:manualLayout>
      </c:layout>
      <c:overlay val="0"/>
      <c:spPr>
        <a:solidFill>
          <a:srgbClr val="FFFFFF"/>
        </a:solidFill>
        <a:ln w="3175">
          <a:solidFill>
            <a:srgbClr val="000000"/>
          </a:solidFill>
          <a:prstDash val="solid"/>
        </a:ln>
      </c:spPr>
      <c:txPr>
        <a:bodyPr/>
        <a:lstStyle/>
        <a:p>
          <a:pPr>
            <a:defRPr sz="1350" b="0" i="0" u="none" strike="noStrike" baseline="0">
              <a:solidFill>
                <a:srgbClr val="000000"/>
              </a:solidFill>
              <a:latin typeface="David"/>
              <a:ea typeface="David"/>
              <a:cs typeface="David"/>
            </a:defRPr>
          </a:pPr>
          <a:endParaRPr lang="en-US"/>
        </a:p>
      </c:txPr>
    </c:legend>
    <c:plotVisOnly val="1"/>
    <c:dispBlanksAs val="gap"/>
    <c:showDLblsOverMax val="0"/>
  </c:chart>
  <c:spPr>
    <a:noFill/>
    <a:ln w="3175">
      <a:noFill/>
      <a:prstDash val="solid"/>
    </a:ln>
  </c:spPr>
  <c:txPr>
    <a:bodyPr/>
    <a:lstStyle/>
    <a:p>
      <a:pPr>
        <a:defRPr sz="1050"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157220211677017E-2"/>
          <c:y val="9.2825079622895226E-2"/>
          <c:w val="0.92395872713898264"/>
          <c:h val="0.76746155214664891"/>
        </c:manualLayout>
      </c:layout>
      <c:lineChart>
        <c:grouping val="standard"/>
        <c:varyColors val="0"/>
        <c:ser>
          <c:idx val="1"/>
          <c:order val="0"/>
          <c:tx>
            <c:v>גברים ערבים - סקר כוח אדם</c:v>
          </c:tx>
          <c:spPr>
            <a:ln w="25400">
              <a:solidFill>
                <a:srgbClr val="008000"/>
              </a:solidFill>
              <a:prstDash val="solid"/>
            </a:ln>
          </c:spPr>
          <c:marker>
            <c:symbol val="square"/>
            <c:size val="6"/>
            <c:spPr>
              <a:solidFill>
                <a:srgbClr val="008000"/>
              </a:solidFill>
              <a:ln>
                <a:solidFill>
                  <a:srgbClr val="008000"/>
                </a:solidFill>
                <a:prstDash val="solid"/>
              </a:ln>
            </c:spPr>
          </c:marker>
          <c:cat>
            <c:strRef>
              <c:f>'נתונים איור 2'!$A$6:$A$16</c:f>
              <c:strCache>
                <c:ptCount val="11"/>
                <c:pt idx="0">
                  <c:v>20-24</c:v>
                </c:pt>
                <c:pt idx="1">
                  <c:v>25-29</c:v>
                </c:pt>
                <c:pt idx="2">
                  <c:v>30-34</c:v>
                </c:pt>
                <c:pt idx="3">
                  <c:v>35-39</c:v>
                </c:pt>
                <c:pt idx="4">
                  <c:v>40-44</c:v>
                </c:pt>
                <c:pt idx="5">
                  <c:v>45-49</c:v>
                </c:pt>
                <c:pt idx="6">
                  <c:v>50-54</c:v>
                </c:pt>
                <c:pt idx="7">
                  <c:v>55-59</c:v>
                </c:pt>
                <c:pt idx="8">
                  <c:v>60-64</c:v>
                </c:pt>
                <c:pt idx="9">
                  <c:v>65-69</c:v>
                </c:pt>
                <c:pt idx="10">
                  <c:v>70+</c:v>
                </c:pt>
              </c:strCache>
            </c:strRef>
          </c:cat>
          <c:val>
            <c:numRef>
              <c:f>'נתונים איור 2'!$I$6:$I$16</c:f>
              <c:numCache>
                <c:formatCode>General</c:formatCode>
                <c:ptCount val="11"/>
                <c:pt idx="0">
                  <c:v>58.961489999999998</c:v>
                </c:pt>
                <c:pt idx="1">
                  <c:v>73.119010000000003</c:v>
                </c:pt>
                <c:pt idx="2">
                  <c:v>84.910309999999996</c:v>
                </c:pt>
                <c:pt idx="3">
                  <c:v>83.912739999999999</c:v>
                </c:pt>
                <c:pt idx="4">
                  <c:v>82.296250000000072</c:v>
                </c:pt>
                <c:pt idx="5">
                  <c:v>79.846850000000003</c:v>
                </c:pt>
                <c:pt idx="6">
                  <c:v>69.376909999999981</c:v>
                </c:pt>
                <c:pt idx="7">
                  <c:v>56.484169999999999</c:v>
                </c:pt>
                <c:pt idx="8">
                  <c:v>41.743870000000001</c:v>
                </c:pt>
                <c:pt idx="9">
                  <c:v>16.494350000000001</c:v>
                </c:pt>
                <c:pt idx="10">
                  <c:v>1.651743</c:v>
                </c:pt>
              </c:numCache>
            </c:numRef>
          </c:val>
          <c:smooth val="0"/>
        </c:ser>
        <c:dLbls>
          <c:showLegendKey val="0"/>
          <c:showVal val="0"/>
          <c:showCatName val="0"/>
          <c:showSerName val="0"/>
          <c:showPercent val="0"/>
          <c:showBubbleSize val="0"/>
        </c:dLbls>
        <c:marker val="1"/>
        <c:smooth val="0"/>
        <c:axId val="46815488"/>
        <c:axId val="46829952"/>
      </c:lineChart>
      <c:catAx>
        <c:axId val="46815488"/>
        <c:scaling>
          <c:orientation val="minMax"/>
        </c:scaling>
        <c:delete val="0"/>
        <c:axPos val="b"/>
        <c:title>
          <c:tx>
            <c:rich>
              <a:bodyPr/>
              <a:lstStyle/>
              <a:p>
                <a:pPr>
                  <a:defRPr sz="1600" b="1" i="0" u="none" strike="noStrike" baseline="0">
                    <a:solidFill>
                      <a:srgbClr val="000000"/>
                    </a:solidFill>
                    <a:latin typeface="David"/>
                    <a:ea typeface="David"/>
                    <a:cs typeface="David"/>
                  </a:defRPr>
                </a:pPr>
                <a:r>
                  <a:rPr lang="en-US"/>
                  <a:t>Age</a:t>
                </a:r>
                <a:endParaRPr lang="he-IL"/>
              </a:p>
            </c:rich>
          </c:tx>
          <c:layout>
            <c:manualLayout>
              <c:xMode val="edge"/>
              <c:yMode val="edge"/>
              <c:x val="0.51367025683512901"/>
              <c:y val="0.89945652173912949"/>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David"/>
                <a:ea typeface="David"/>
                <a:cs typeface="David"/>
              </a:defRPr>
            </a:pPr>
            <a:endParaRPr lang="en-US"/>
          </a:p>
        </c:txPr>
        <c:crossAx val="46829952"/>
        <c:crosses val="autoZero"/>
        <c:auto val="1"/>
        <c:lblAlgn val="ctr"/>
        <c:lblOffset val="100"/>
        <c:tickLblSkip val="1"/>
        <c:tickMarkSkip val="1"/>
        <c:noMultiLvlLbl val="0"/>
      </c:catAx>
      <c:valAx>
        <c:axId val="46829952"/>
        <c:scaling>
          <c:orientation val="minMax"/>
        </c:scaling>
        <c:delete val="0"/>
        <c:axPos val="l"/>
        <c:majorGridlines>
          <c:spPr>
            <a:ln w="3175">
              <a:solidFill>
                <a:srgbClr val="C0C0C0"/>
              </a:solidFill>
              <a:prstDash val="lgDash"/>
            </a:ln>
          </c:spPr>
        </c:majorGridlines>
        <c:title>
          <c:tx>
            <c:rich>
              <a:bodyPr/>
              <a:lstStyle/>
              <a:p>
                <a:pPr rtl="0">
                  <a:defRPr sz="1600" b="1" i="0" u="none" strike="noStrike" baseline="0">
                    <a:solidFill>
                      <a:srgbClr val="000000"/>
                    </a:solidFill>
                    <a:latin typeface="David"/>
                    <a:ea typeface="David"/>
                    <a:cs typeface="David"/>
                  </a:defRPr>
                </a:pPr>
                <a:r>
                  <a:rPr lang="en-US"/>
                  <a:t>Pct.</a:t>
                </a:r>
                <a:endParaRPr lang="he-IL"/>
              </a:p>
            </c:rich>
          </c:tx>
          <c:layout>
            <c:manualLayout>
              <c:xMode val="edge"/>
              <c:yMode val="edge"/>
              <c:x val="0"/>
              <c:y val="0.39673913043478254"/>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David"/>
                <a:ea typeface="David"/>
                <a:cs typeface="David"/>
              </a:defRPr>
            </a:pPr>
            <a:endParaRPr lang="en-US"/>
          </a:p>
        </c:txPr>
        <c:crossAx val="46815488"/>
        <c:crosses val="autoZero"/>
        <c:crossBetween val="between"/>
      </c:valAx>
      <c:spPr>
        <a:noFill/>
        <a:ln w="25400">
          <a:noFill/>
        </a:ln>
      </c:spPr>
    </c:plotArea>
    <c:plotVisOnly val="1"/>
    <c:dispBlanksAs val="gap"/>
    <c:showDLblsOverMax val="0"/>
  </c:chart>
  <c:spPr>
    <a:noFill/>
    <a:ln w="3175">
      <a:noFill/>
      <a:prstDash val="solid"/>
    </a:ln>
  </c:spPr>
  <c:txPr>
    <a:bodyPr/>
    <a:lstStyle/>
    <a:p>
      <a:pPr>
        <a:defRPr sz="215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723836889012723E-2"/>
          <c:y val="7.8399388939333306E-2"/>
          <c:w val="0.86724632438102034"/>
          <c:h val="0.74228157723820365"/>
        </c:manualLayout>
      </c:layout>
      <c:lineChart>
        <c:grouping val="standard"/>
        <c:varyColors val="0"/>
        <c:ser>
          <c:idx val="1"/>
          <c:order val="0"/>
          <c:tx>
            <c:v>U.S.</c:v>
          </c:tx>
          <c:spPr>
            <a:ln w="12700">
              <a:solidFill>
                <a:srgbClr val="FF00FF"/>
              </a:solidFill>
              <a:prstDash val="solid"/>
            </a:ln>
          </c:spPr>
          <c:marker>
            <c:symbol val="square"/>
            <c:size val="6"/>
            <c:spPr>
              <a:solidFill>
                <a:srgbClr val="FF00FF"/>
              </a:solidFill>
              <a:ln>
                <a:solidFill>
                  <a:srgbClr val="FF00FF"/>
                </a:solidFill>
                <a:prstDash val="solid"/>
              </a:ln>
            </c:spPr>
          </c:marker>
          <c:cat>
            <c:strRef>
              <c:f>'נתונים 3-4 גברים'!$A$2:$A$12</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גברים'!$B$2:$B$12</c:f>
              <c:numCache>
                <c:formatCode>General</c:formatCode>
                <c:ptCount val="11"/>
                <c:pt idx="0">
                  <c:v>33.721743183407142</c:v>
                </c:pt>
                <c:pt idx="1">
                  <c:v>74.704905938767993</c:v>
                </c:pt>
                <c:pt idx="2">
                  <c:v>87.792987061691349</c:v>
                </c:pt>
                <c:pt idx="3">
                  <c:v>90.652065704330511</c:v>
                </c:pt>
                <c:pt idx="4">
                  <c:v>91.528859490024473</c:v>
                </c:pt>
                <c:pt idx="5">
                  <c:v>90.410006949270439</c:v>
                </c:pt>
                <c:pt idx="6">
                  <c:v>88.09211758097743</c:v>
                </c:pt>
                <c:pt idx="7">
                  <c:v>84.243268337975863</c:v>
                </c:pt>
                <c:pt idx="8">
                  <c:v>78.223435531289297</c:v>
                </c:pt>
                <c:pt idx="9">
                  <c:v>59.135891865797724</c:v>
                </c:pt>
                <c:pt idx="10">
                  <c:v>22.833924688108048</c:v>
                </c:pt>
              </c:numCache>
            </c:numRef>
          </c:val>
          <c:smooth val="0"/>
        </c:ser>
        <c:ser>
          <c:idx val="0"/>
          <c:order val="1"/>
          <c:tx>
            <c:v>Italy</c:v>
          </c:tx>
          <c:spPr>
            <a:ln w="12700">
              <a:solidFill>
                <a:srgbClr val="000080"/>
              </a:solidFill>
              <a:prstDash val="solid"/>
            </a:ln>
          </c:spPr>
          <c:marker>
            <c:symbol val="diamond"/>
            <c:size val="5"/>
            <c:spPr>
              <a:solidFill>
                <a:srgbClr val="000080"/>
              </a:solidFill>
              <a:ln>
                <a:solidFill>
                  <a:srgbClr val="000080"/>
                </a:solidFill>
                <a:prstDash val="solid"/>
              </a:ln>
            </c:spPr>
          </c:marker>
          <c:cat>
            <c:strRef>
              <c:f>'נתונים 3-4 גברים'!$A$2:$A$12</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גברים'!$C$2:$C$12</c:f>
              <c:numCache>
                <c:formatCode>General</c:formatCode>
                <c:ptCount val="11"/>
                <c:pt idx="0">
                  <c:v>9.3563370935633809</c:v>
                </c:pt>
                <c:pt idx="1">
                  <c:v>52.760351317440403</c:v>
                </c:pt>
                <c:pt idx="2">
                  <c:v>76.504629629629719</c:v>
                </c:pt>
                <c:pt idx="3">
                  <c:v>89.590527873704914</c:v>
                </c:pt>
                <c:pt idx="4">
                  <c:v>92.133891213388978</c:v>
                </c:pt>
                <c:pt idx="5">
                  <c:v>92.370129870129858</c:v>
                </c:pt>
                <c:pt idx="6">
                  <c:v>91.789473684210606</c:v>
                </c:pt>
                <c:pt idx="7">
                  <c:v>89.434889434889428</c:v>
                </c:pt>
                <c:pt idx="8">
                  <c:v>70.662983425414353</c:v>
                </c:pt>
                <c:pt idx="9">
                  <c:v>30.849315068493151</c:v>
                </c:pt>
                <c:pt idx="10">
                  <c:v>5.7004830917874392</c:v>
                </c:pt>
              </c:numCache>
            </c:numRef>
          </c:val>
          <c:smooth val="0"/>
        </c:ser>
        <c:ser>
          <c:idx val="2"/>
          <c:order val="2"/>
          <c:tx>
            <c:v>France</c:v>
          </c:tx>
          <c:spPr>
            <a:ln w="12700">
              <a:solidFill>
                <a:srgbClr val="800000"/>
              </a:solidFill>
              <a:prstDash val="solid"/>
            </a:ln>
          </c:spPr>
          <c:marker>
            <c:symbol val="triangle"/>
            <c:size val="5"/>
            <c:spPr>
              <a:solidFill>
                <a:srgbClr val="800000"/>
              </a:solidFill>
              <a:ln>
                <a:solidFill>
                  <a:srgbClr val="800000"/>
                </a:solidFill>
                <a:prstDash val="solid"/>
              </a:ln>
            </c:spPr>
          </c:marker>
          <c:cat>
            <c:strRef>
              <c:f>'נתונים 3-4 גברים'!$A$2:$A$12</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גברים'!$D$2:$D$12</c:f>
              <c:numCache>
                <c:formatCode>General</c:formatCode>
                <c:ptCount val="11"/>
                <c:pt idx="0">
                  <c:v>17.690331745853715</c:v>
                </c:pt>
                <c:pt idx="1">
                  <c:v>65.160004926342324</c:v>
                </c:pt>
                <c:pt idx="2">
                  <c:v>92.373404685120022</c:v>
                </c:pt>
                <c:pt idx="3">
                  <c:v>94.864507905880885</c:v>
                </c:pt>
                <c:pt idx="4">
                  <c:v>95.455777167375885</c:v>
                </c:pt>
                <c:pt idx="5">
                  <c:v>94.805105505076853</c:v>
                </c:pt>
                <c:pt idx="6">
                  <c:v>94.058139658139183</c:v>
                </c:pt>
                <c:pt idx="7">
                  <c:v>90.84968829683325</c:v>
                </c:pt>
                <c:pt idx="8">
                  <c:v>72.553447469428548</c:v>
                </c:pt>
                <c:pt idx="9">
                  <c:v>21.37649452515949</c:v>
                </c:pt>
                <c:pt idx="10">
                  <c:v>2.8063061758095627</c:v>
                </c:pt>
              </c:numCache>
            </c:numRef>
          </c:val>
          <c:smooth val="0"/>
        </c:ser>
        <c:ser>
          <c:idx val="3"/>
          <c:order val="3"/>
          <c:tx>
            <c:v>Germany</c:v>
          </c:tx>
          <c:spPr>
            <a:ln w="12700">
              <a:solidFill>
                <a:srgbClr val="FF9900"/>
              </a:solidFill>
              <a:prstDash val="solid"/>
            </a:ln>
          </c:spPr>
          <c:marker>
            <c:symbol val="circle"/>
            <c:size val="5"/>
            <c:spPr>
              <a:solidFill>
                <a:srgbClr val="FF9900"/>
              </a:solidFill>
              <a:ln>
                <a:solidFill>
                  <a:srgbClr val="FF9900"/>
                </a:solidFill>
                <a:prstDash val="solid"/>
              </a:ln>
            </c:spPr>
          </c:marker>
          <c:cat>
            <c:strRef>
              <c:f>'נתונים 3-4 גברים'!$A$2:$A$12</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גברים'!$E$2:$E$12</c:f>
              <c:numCache>
                <c:formatCode>General</c:formatCode>
                <c:ptCount val="11"/>
                <c:pt idx="0">
                  <c:v>33.035714285714292</c:v>
                </c:pt>
                <c:pt idx="1">
                  <c:v>73.844330304227583</c:v>
                </c:pt>
                <c:pt idx="2">
                  <c:v>87.038523274478337</c:v>
                </c:pt>
                <c:pt idx="3">
                  <c:v>94.277597402597408</c:v>
                </c:pt>
                <c:pt idx="4">
                  <c:v>95.452683326505479</c:v>
                </c:pt>
                <c:pt idx="5">
                  <c:v>95.409540954095405</c:v>
                </c:pt>
                <c:pt idx="6">
                  <c:v>94.196301564722589</c:v>
                </c:pt>
                <c:pt idx="7">
                  <c:v>91.438686836176359</c:v>
                </c:pt>
                <c:pt idx="8">
                  <c:v>85.534124629080239</c:v>
                </c:pt>
                <c:pt idx="9">
                  <c:v>56.075156576200406</c:v>
                </c:pt>
                <c:pt idx="10">
                  <c:v>6.6454821773970663</c:v>
                </c:pt>
              </c:numCache>
            </c:numRef>
          </c:val>
          <c:smooth val="0"/>
        </c:ser>
        <c:ser>
          <c:idx val="4"/>
          <c:order val="4"/>
          <c:tx>
            <c:v>Israeli Arabs</c:v>
          </c:tx>
          <c:spPr>
            <a:ln w="12700">
              <a:solidFill>
                <a:srgbClr val="008000"/>
              </a:solidFill>
              <a:prstDash val="solid"/>
            </a:ln>
          </c:spPr>
          <c:marker>
            <c:symbol val="star"/>
            <c:size val="8"/>
            <c:spPr>
              <a:noFill/>
              <a:ln>
                <a:solidFill>
                  <a:srgbClr val="008000"/>
                </a:solidFill>
                <a:prstDash val="solid"/>
              </a:ln>
            </c:spPr>
          </c:marker>
          <c:cat>
            <c:strRef>
              <c:f>'נתונים 3-4 גברים'!$A$2:$A$12</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גברים'!$F$2:$F$12</c:f>
              <c:numCache>
                <c:formatCode>0.0</c:formatCode>
                <c:ptCount val="11"/>
                <c:pt idx="0">
                  <c:v>16.585029999999978</c:v>
                </c:pt>
                <c:pt idx="1">
                  <c:v>58.961490000000005</c:v>
                </c:pt>
                <c:pt idx="2">
                  <c:v>73.119010000000003</c:v>
                </c:pt>
                <c:pt idx="3">
                  <c:v>84.910309999999996</c:v>
                </c:pt>
                <c:pt idx="4">
                  <c:v>83.912739999999999</c:v>
                </c:pt>
                <c:pt idx="5">
                  <c:v>82.296250000000072</c:v>
                </c:pt>
                <c:pt idx="6">
                  <c:v>79.846850000000003</c:v>
                </c:pt>
                <c:pt idx="7">
                  <c:v>69.376899999999978</c:v>
                </c:pt>
                <c:pt idx="8">
                  <c:v>56.484169999999999</c:v>
                </c:pt>
                <c:pt idx="9">
                  <c:v>41.743870000000001</c:v>
                </c:pt>
                <c:pt idx="10">
                  <c:v>8.6922000000000015</c:v>
                </c:pt>
              </c:numCache>
            </c:numRef>
          </c:val>
          <c:smooth val="0"/>
        </c:ser>
        <c:dLbls>
          <c:showLegendKey val="0"/>
          <c:showVal val="0"/>
          <c:showCatName val="0"/>
          <c:showSerName val="0"/>
          <c:showPercent val="0"/>
          <c:showBubbleSize val="0"/>
        </c:dLbls>
        <c:marker val="1"/>
        <c:smooth val="0"/>
        <c:axId val="46889216"/>
        <c:axId val="46903680"/>
      </c:lineChart>
      <c:catAx>
        <c:axId val="46889216"/>
        <c:scaling>
          <c:orientation val="minMax"/>
        </c:scaling>
        <c:delete val="0"/>
        <c:axPos val="b"/>
        <c:title>
          <c:tx>
            <c:rich>
              <a:bodyPr/>
              <a:lstStyle/>
              <a:p>
                <a:pPr>
                  <a:defRPr sz="1600" b="1" i="0" u="none" strike="noStrike" baseline="0">
                    <a:solidFill>
                      <a:srgbClr val="000000"/>
                    </a:solidFill>
                    <a:latin typeface="David"/>
                    <a:ea typeface="David"/>
                    <a:cs typeface="David"/>
                  </a:defRPr>
                </a:pPr>
                <a:r>
                  <a:rPr lang="en-US"/>
                  <a:t>Age</a:t>
                </a:r>
                <a:endParaRPr lang="he-IL"/>
              </a:p>
            </c:rich>
          </c:tx>
          <c:layout>
            <c:manualLayout>
              <c:xMode val="edge"/>
              <c:yMode val="edge"/>
              <c:x val="0.51449881708704104"/>
              <c:y val="0.88465466443330765"/>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David"/>
                <a:ea typeface="David"/>
                <a:cs typeface="David"/>
              </a:defRPr>
            </a:pPr>
            <a:endParaRPr lang="en-US"/>
          </a:p>
        </c:txPr>
        <c:crossAx val="46903680"/>
        <c:crosses val="autoZero"/>
        <c:auto val="1"/>
        <c:lblAlgn val="ctr"/>
        <c:lblOffset val="100"/>
        <c:tickLblSkip val="1"/>
        <c:tickMarkSkip val="1"/>
        <c:noMultiLvlLbl val="0"/>
      </c:catAx>
      <c:valAx>
        <c:axId val="46903680"/>
        <c:scaling>
          <c:orientation val="minMax"/>
          <c:max val="100"/>
        </c:scaling>
        <c:delete val="0"/>
        <c:axPos val="l"/>
        <c:majorGridlines>
          <c:spPr>
            <a:ln w="3175">
              <a:solidFill>
                <a:srgbClr val="C0C0C0"/>
              </a:solidFill>
              <a:prstDash val="lgDash"/>
            </a:ln>
          </c:spPr>
        </c:majorGridlines>
        <c:title>
          <c:tx>
            <c:rich>
              <a:bodyPr/>
              <a:lstStyle/>
              <a:p>
                <a:pPr rtl="0">
                  <a:defRPr sz="1600" b="1" i="0" u="none" strike="noStrike" baseline="0">
                    <a:solidFill>
                      <a:srgbClr val="000000"/>
                    </a:solidFill>
                    <a:latin typeface="David"/>
                    <a:ea typeface="David"/>
                    <a:cs typeface="David"/>
                  </a:defRPr>
                </a:pPr>
                <a:r>
                  <a:rPr lang="en-US"/>
                  <a:t>Pct.</a:t>
                </a:r>
                <a:endParaRPr lang="he-IL"/>
              </a:p>
            </c:rich>
          </c:tx>
          <c:layout>
            <c:manualLayout>
              <c:xMode val="edge"/>
              <c:yMode val="edge"/>
              <c:x val="0"/>
              <c:y val="0.40625002785161796"/>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David"/>
                <a:ea typeface="David"/>
                <a:cs typeface="David"/>
              </a:defRPr>
            </a:pPr>
            <a:endParaRPr lang="en-US"/>
          </a:p>
        </c:txPr>
        <c:crossAx val="46889216"/>
        <c:crosses val="autoZero"/>
        <c:crossBetween val="between"/>
      </c:valAx>
      <c:spPr>
        <a:noFill/>
        <a:ln w="25400">
          <a:noFill/>
        </a:ln>
      </c:spPr>
    </c:plotArea>
    <c:legend>
      <c:legendPos val="r"/>
      <c:layout>
        <c:manualLayout>
          <c:xMode val="edge"/>
          <c:yMode val="edge"/>
          <c:x val="0.38227402545236583"/>
          <c:y val="0.52581915970635795"/>
          <c:w val="0.16959669079627732"/>
          <c:h val="0.25762711864406784"/>
        </c:manualLayout>
      </c:layout>
      <c:overlay val="0"/>
      <c:spPr>
        <a:solidFill>
          <a:schemeClr val="bg1"/>
        </a:solidFill>
        <a:ln w="3175">
          <a:solidFill>
            <a:srgbClr val="000000"/>
          </a:solidFill>
          <a:prstDash val="solid"/>
        </a:ln>
      </c:spPr>
      <c:txPr>
        <a:bodyPr/>
        <a:lstStyle/>
        <a:p>
          <a:pPr>
            <a:defRPr sz="1350" b="0" i="0" u="none" strike="noStrike" baseline="0">
              <a:solidFill>
                <a:srgbClr val="000000"/>
              </a:solidFill>
              <a:latin typeface="David"/>
              <a:ea typeface="David"/>
              <a:cs typeface="David"/>
            </a:defRPr>
          </a:pPr>
          <a:endParaRPr lang="en-US"/>
        </a:p>
      </c:txPr>
    </c:legend>
    <c:plotVisOnly val="1"/>
    <c:dispBlanksAs val="gap"/>
    <c:showDLblsOverMax val="0"/>
  </c:chart>
  <c:spPr>
    <a:noFill/>
    <a:ln w="3175">
      <a:noFill/>
      <a:prstDash val="solid"/>
    </a:ln>
  </c:spPr>
  <c:txPr>
    <a:bodyPr/>
    <a:lstStyle/>
    <a:p>
      <a:pPr>
        <a:defRPr sz="2150"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5967988361146923E-2"/>
          <c:y val="8.877147553405762E-2"/>
          <c:w val="0.87101981354393643"/>
          <c:h val="0.74502138651260974"/>
        </c:manualLayout>
      </c:layout>
      <c:lineChart>
        <c:grouping val="standard"/>
        <c:varyColors val="0"/>
        <c:ser>
          <c:idx val="1"/>
          <c:order val="0"/>
          <c:tx>
            <c:v>Iran</c:v>
          </c:tx>
          <c:spPr>
            <a:ln w="28575">
              <a:noFill/>
            </a:ln>
          </c:spPr>
          <c:marker>
            <c:symbol val="square"/>
            <c:size val="6"/>
            <c:spPr>
              <a:solidFill>
                <a:srgbClr val="FF00FF"/>
              </a:solidFill>
              <a:ln>
                <a:solidFill>
                  <a:srgbClr val="FF00FF"/>
                </a:solidFill>
                <a:prstDash val="solid"/>
              </a:ln>
            </c:spPr>
          </c:marker>
          <c:cat>
            <c:strRef>
              <c:f>'נתונים 3-4 גברים'!$A$18:$A$28</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גברים'!$B$18:$B$28</c:f>
              <c:numCache>
                <c:formatCode>General</c:formatCode>
                <c:ptCount val="11"/>
                <c:pt idx="0">
                  <c:v>48.6</c:v>
                </c:pt>
                <c:pt idx="2">
                  <c:v>91</c:v>
                </c:pt>
                <c:pt idx="6">
                  <c:v>89.2</c:v>
                </c:pt>
                <c:pt idx="8">
                  <c:v>57</c:v>
                </c:pt>
                <c:pt idx="10">
                  <c:v>31.4</c:v>
                </c:pt>
              </c:numCache>
            </c:numRef>
          </c:val>
          <c:smooth val="0"/>
        </c:ser>
        <c:ser>
          <c:idx val="0"/>
          <c:order val="1"/>
          <c:tx>
            <c:v>Jordan</c:v>
          </c:tx>
          <c:spPr>
            <a:ln w="28575">
              <a:noFill/>
            </a:ln>
          </c:spPr>
          <c:marker>
            <c:symbol val="diamond"/>
            <c:size val="5"/>
            <c:spPr>
              <a:solidFill>
                <a:srgbClr val="000080"/>
              </a:solidFill>
              <a:ln>
                <a:solidFill>
                  <a:srgbClr val="000080"/>
                </a:solidFill>
                <a:prstDash val="solid"/>
              </a:ln>
            </c:spPr>
          </c:marker>
          <c:cat>
            <c:strRef>
              <c:f>'נתונים 3-4 גברים'!$A$18:$A$28</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גברים'!$C$18:$C$28</c:f>
              <c:numCache>
                <c:formatCode>General</c:formatCode>
                <c:ptCount val="11"/>
                <c:pt idx="0">
                  <c:v>42</c:v>
                </c:pt>
                <c:pt idx="2">
                  <c:v>93.1</c:v>
                </c:pt>
                <c:pt idx="6">
                  <c:v>85.8</c:v>
                </c:pt>
                <c:pt idx="8">
                  <c:v>44.8</c:v>
                </c:pt>
                <c:pt idx="10">
                  <c:v>11.9</c:v>
                </c:pt>
              </c:numCache>
            </c:numRef>
          </c:val>
          <c:smooth val="0"/>
        </c:ser>
        <c:ser>
          <c:idx val="2"/>
          <c:order val="2"/>
          <c:tx>
            <c:v>Pal. Authority</c:v>
          </c:tx>
          <c:spPr>
            <a:ln w="28575">
              <a:noFill/>
            </a:ln>
          </c:spPr>
          <c:marker>
            <c:symbol val="triangle"/>
            <c:size val="5"/>
            <c:spPr>
              <a:solidFill>
                <a:srgbClr val="800000"/>
              </a:solidFill>
              <a:ln>
                <a:solidFill>
                  <a:srgbClr val="800000"/>
                </a:solidFill>
                <a:prstDash val="solid"/>
              </a:ln>
            </c:spPr>
          </c:marker>
          <c:cat>
            <c:strRef>
              <c:f>'נתונים 3-4 גברים'!$A$18:$A$28</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גברים'!$D$18:$D$28</c:f>
              <c:numCache>
                <c:formatCode>General</c:formatCode>
                <c:ptCount val="11"/>
                <c:pt idx="0">
                  <c:v>41.7</c:v>
                </c:pt>
                <c:pt idx="2">
                  <c:v>88.8</c:v>
                </c:pt>
                <c:pt idx="6">
                  <c:v>90.3</c:v>
                </c:pt>
                <c:pt idx="8">
                  <c:v>53.5</c:v>
                </c:pt>
                <c:pt idx="10">
                  <c:v>16.600000000000001</c:v>
                </c:pt>
              </c:numCache>
            </c:numRef>
          </c:val>
          <c:smooth val="0"/>
        </c:ser>
        <c:ser>
          <c:idx val="3"/>
          <c:order val="3"/>
          <c:tx>
            <c:v>Syria</c:v>
          </c:tx>
          <c:spPr>
            <a:ln w="25400">
              <a:solidFill>
                <a:srgbClr val="FF9900"/>
              </a:solidFill>
              <a:prstDash val="solid"/>
            </a:ln>
          </c:spPr>
          <c:marker>
            <c:symbol val="none"/>
          </c:marker>
          <c:cat>
            <c:strRef>
              <c:f>'נתונים 3-4 גברים'!$A$18:$A$28</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גברים'!$E$18:$E$28</c:f>
              <c:numCache>
                <c:formatCode>0.0</c:formatCode>
                <c:ptCount val="11"/>
                <c:pt idx="0">
                  <c:v>36.460434187597244</c:v>
                </c:pt>
                <c:pt idx="1">
                  <c:v>70.150529054160017</c:v>
                </c:pt>
                <c:pt idx="2">
                  <c:v>92.160243475696006</c:v>
                </c:pt>
                <c:pt idx="3">
                  <c:v>96.972395502373189</c:v>
                </c:pt>
                <c:pt idx="4">
                  <c:v>97.633431919295248</c:v>
                </c:pt>
                <c:pt idx="5">
                  <c:v>96.843102252361689</c:v>
                </c:pt>
                <c:pt idx="6">
                  <c:v>94.106980355859406</c:v>
                </c:pt>
                <c:pt idx="7">
                  <c:v>87.706747934763314</c:v>
                </c:pt>
                <c:pt idx="8">
                  <c:v>75.544069834449104</c:v>
                </c:pt>
                <c:pt idx="9">
                  <c:v>42.380633432207397</c:v>
                </c:pt>
                <c:pt idx="10">
                  <c:v>22.187418953395564</c:v>
                </c:pt>
              </c:numCache>
            </c:numRef>
          </c:val>
          <c:smooth val="0"/>
        </c:ser>
        <c:ser>
          <c:idx val="4"/>
          <c:order val="4"/>
          <c:tx>
            <c:v>Turkey</c:v>
          </c:tx>
          <c:spPr>
            <a:ln w="25400">
              <a:solidFill>
                <a:srgbClr val="FF0000"/>
              </a:solidFill>
              <a:prstDash val="solid"/>
            </a:ln>
          </c:spPr>
          <c:marker>
            <c:symbol val="none"/>
          </c:marker>
          <c:cat>
            <c:strRef>
              <c:f>'נתונים 3-4 גברים'!$A$18:$A$28</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גברים'!$F$18:$F$28</c:f>
              <c:numCache>
                <c:formatCode>General</c:formatCode>
                <c:ptCount val="11"/>
                <c:pt idx="0">
                  <c:v>35.6</c:v>
                </c:pt>
                <c:pt idx="1">
                  <c:v>71.599999999999994</c:v>
                </c:pt>
                <c:pt idx="2">
                  <c:v>92.3</c:v>
                </c:pt>
                <c:pt idx="3">
                  <c:v>95.5</c:v>
                </c:pt>
                <c:pt idx="4">
                  <c:v>95.4</c:v>
                </c:pt>
                <c:pt idx="5">
                  <c:v>93.6</c:v>
                </c:pt>
                <c:pt idx="6">
                  <c:v>85</c:v>
                </c:pt>
                <c:pt idx="7">
                  <c:v>66.3</c:v>
                </c:pt>
                <c:pt idx="8">
                  <c:v>50.6</c:v>
                </c:pt>
                <c:pt idx="9">
                  <c:v>40</c:v>
                </c:pt>
                <c:pt idx="10">
                  <c:v>19.899999999999999</c:v>
                </c:pt>
              </c:numCache>
            </c:numRef>
          </c:val>
          <c:smooth val="0"/>
        </c:ser>
        <c:ser>
          <c:idx val="5"/>
          <c:order val="5"/>
          <c:tx>
            <c:v>Israeli Arabs</c:v>
          </c:tx>
          <c:spPr>
            <a:ln w="25400">
              <a:solidFill>
                <a:srgbClr val="008000"/>
              </a:solidFill>
              <a:prstDash val="solid"/>
            </a:ln>
          </c:spPr>
          <c:marker>
            <c:symbol val="none"/>
          </c:marker>
          <c:cat>
            <c:strRef>
              <c:f>'נתונים 3-4 גברים'!$A$18:$A$28</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גברים'!$G$18:$G$28</c:f>
              <c:numCache>
                <c:formatCode>0.0</c:formatCode>
                <c:ptCount val="11"/>
                <c:pt idx="0">
                  <c:v>18.54</c:v>
                </c:pt>
                <c:pt idx="1">
                  <c:v>54.220000000000013</c:v>
                </c:pt>
                <c:pt idx="2">
                  <c:v>70.459999999999994</c:v>
                </c:pt>
                <c:pt idx="3">
                  <c:v>77</c:v>
                </c:pt>
                <c:pt idx="4">
                  <c:v>81.790000000000006</c:v>
                </c:pt>
                <c:pt idx="5">
                  <c:v>77.569999999999993</c:v>
                </c:pt>
                <c:pt idx="6">
                  <c:v>73.09</c:v>
                </c:pt>
                <c:pt idx="7">
                  <c:v>62.260000000000012</c:v>
                </c:pt>
                <c:pt idx="8">
                  <c:v>44.7</c:v>
                </c:pt>
                <c:pt idx="9">
                  <c:v>35.200000000000003</c:v>
                </c:pt>
                <c:pt idx="10">
                  <c:v>7.6</c:v>
                </c:pt>
              </c:numCache>
            </c:numRef>
          </c:val>
          <c:smooth val="0"/>
        </c:ser>
        <c:dLbls>
          <c:showLegendKey val="0"/>
          <c:showVal val="0"/>
          <c:showCatName val="0"/>
          <c:showSerName val="0"/>
          <c:showPercent val="0"/>
          <c:showBubbleSize val="0"/>
        </c:dLbls>
        <c:marker val="1"/>
        <c:smooth val="0"/>
        <c:axId val="46968832"/>
        <c:axId val="46970752"/>
      </c:lineChart>
      <c:catAx>
        <c:axId val="46968832"/>
        <c:scaling>
          <c:orientation val="minMax"/>
        </c:scaling>
        <c:delete val="0"/>
        <c:axPos val="b"/>
        <c:title>
          <c:tx>
            <c:rich>
              <a:bodyPr/>
              <a:lstStyle/>
              <a:p>
                <a:pPr>
                  <a:defRPr sz="1600" b="1" i="0" u="none" strike="noStrike" baseline="0">
                    <a:solidFill>
                      <a:srgbClr val="000000"/>
                    </a:solidFill>
                    <a:latin typeface="David"/>
                    <a:ea typeface="David"/>
                    <a:cs typeface="David"/>
                  </a:defRPr>
                </a:pPr>
                <a:r>
                  <a:rPr lang="en-US"/>
                  <a:t>Age</a:t>
                </a:r>
                <a:endParaRPr lang="he-IL"/>
              </a:p>
            </c:rich>
          </c:tx>
          <c:layout>
            <c:manualLayout>
              <c:xMode val="edge"/>
              <c:yMode val="edge"/>
              <c:x val="0.50869927299247408"/>
              <c:y val="0.9293477979931507"/>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David"/>
                <a:ea typeface="David"/>
                <a:cs typeface="David"/>
              </a:defRPr>
            </a:pPr>
            <a:endParaRPr lang="en-US"/>
          </a:p>
        </c:txPr>
        <c:crossAx val="46970752"/>
        <c:crosses val="autoZero"/>
        <c:auto val="1"/>
        <c:lblAlgn val="ctr"/>
        <c:lblOffset val="100"/>
        <c:tickLblSkip val="1"/>
        <c:tickMarkSkip val="1"/>
        <c:noMultiLvlLbl val="0"/>
      </c:catAx>
      <c:valAx>
        <c:axId val="46970752"/>
        <c:scaling>
          <c:orientation val="minMax"/>
          <c:max val="100"/>
        </c:scaling>
        <c:delete val="0"/>
        <c:axPos val="l"/>
        <c:majorGridlines>
          <c:spPr>
            <a:ln w="3175">
              <a:solidFill>
                <a:srgbClr val="C0C0C0"/>
              </a:solidFill>
              <a:prstDash val="lgDash"/>
            </a:ln>
          </c:spPr>
        </c:majorGridlines>
        <c:title>
          <c:tx>
            <c:rich>
              <a:bodyPr/>
              <a:lstStyle/>
              <a:p>
                <a:pPr rtl="0">
                  <a:defRPr sz="1600" b="1" i="0" u="none" strike="noStrike" baseline="0">
                    <a:solidFill>
                      <a:srgbClr val="000000"/>
                    </a:solidFill>
                    <a:latin typeface="David"/>
                    <a:ea typeface="David"/>
                    <a:cs typeface="David"/>
                  </a:defRPr>
                </a:pPr>
                <a:r>
                  <a:rPr lang="en-US"/>
                  <a:t>Pct.</a:t>
                </a:r>
                <a:endParaRPr lang="he-IL"/>
              </a:p>
            </c:rich>
          </c:tx>
          <c:layout>
            <c:manualLayout>
              <c:xMode val="edge"/>
              <c:yMode val="edge"/>
              <c:x val="0"/>
              <c:y val="0.41304350538592388"/>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David"/>
                <a:ea typeface="David"/>
                <a:cs typeface="David"/>
              </a:defRPr>
            </a:pPr>
            <a:endParaRPr lang="en-US"/>
          </a:p>
        </c:txPr>
        <c:crossAx val="46968832"/>
        <c:crosses val="autoZero"/>
        <c:crossBetween val="between"/>
      </c:valAx>
      <c:spPr>
        <a:noFill/>
        <a:ln w="25400">
          <a:noFill/>
        </a:ln>
      </c:spPr>
    </c:plotArea>
    <c:legend>
      <c:legendPos val="r"/>
      <c:layout>
        <c:manualLayout>
          <c:xMode val="edge"/>
          <c:yMode val="edge"/>
          <c:x val="0.36369052118855583"/>
          <c:y val="0.51418806030099218"/>
          <c:w val="0.19441571871768359"/>
          <c:h val="0.30677966101694953"/>
        </c:manualLayout>
      </c:layout>
      <c:overlay val="0"/>
      <c:spPr>
        <a:solidFill>
          <a:schemeClr val="bg1"/>
        </a:solidFill>
        <a:ln w="3175">
          <a:solidFill>
            <a:srgbClr val="000000"/>
          </a:solidFill>
          <a:prstDash val="solid"/>
        </a:ln>
      </c:spPr>
      <c:txPr>
        <a:bodyPr/>
        <a:lstStyle/>
        <a:p>
          <a:pPr>
            <a:defRPr sz="1350" b="0" i="0" u="none" strike="noStrike" baseline="0">
              <a:solidFill>
                <a:srgbClr val="000000"/>
              </a:solidFill>
              <a:latin typeface="David"/>
              <a:ea typeface="David"/>
              <a:cs typeface="David"/>
            </a:defRPr>
          </a:pPr>
          <a:endParaRPr lang="en-US"/>
        </a:p>
      </c:txPr>
    </c:legend>
    <c:plotVisOnly val="1"/>
    <c:dispBlanksAs val="span"/>
    <c:showDLblsOverMax val="0"/>
  </c:chart>
  <c:spPr>
    <a:noFill/>
    <a:ln w="3175">
      <a:noFill/>
      <a:prstDash val="solid"/>
    </a:ln>
  </c:spPr>
  <c:txPr>
    <a:bodyPr/>
    <a:lstStyle/>
    <a:p>
      <a:pPr>
        <a:defRPr sz="2150"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797066468379726E-2"/>
          <c:y val="9.0573232802295831E-2"/>
          <c:w val="0.91716978929398607"/>
          <c:h val="0.75623706639589483"/>
        </c:manualLayout>
      </c:layout>
      <c:lineChart>
        <c:grouping val="standard"/>
        <c:varyColors val="0"/>
        <c:ser>
          <c:idx val="1"/>
          <c:order val="0"/>
          <c:tx>
            <c:v>נשים ערביות - סקר כוח אדם</c:v>
          </c:tx>
          <c:spPr>
            <a:ln w="25400">
              <a:solidFill>
                <a:srgbClr val="008000"/>
              </a:solidFill>
              <a:prstDash val="solid"/>
            </a:ln>
          </c:spPr>
          <c:marker>
            <c:symbol val="square"/>
            <c:size val="6"/>
            <c:spPr>
              <a:solidFill>
                <a:srgbClr val="008000"/>
              </a:solidFill>
              <a:ln>
                <a:solidFill>
                  <a:srgbClr val="008000"/>
                </a:solidFill>
                <a:prstDash val="solid"/>
              </a:ln>
            </c:spPr>
          </c:marker>
          <c:cat>
            <c:strRef>
              <c:f>'נתונים איור 2'!$A$24:$A$34</c:f>
              <c:strCache>
                <c:ptCount val="11"/>
                <c:pt idx="0">
                  <c:v>20-24</c:v>
                </c:pt>
                <c:pt idx="1">
                  <c:v>25-29</c:v>
                </c:pt>
                <c:pt idx="2">
                  <c:v>30-34</c:v>
                </c:pt>
                <c:pt idx="3">
                  <c:v>35-39</c:v>
                </c:pt>
                <c:pt idx="4">
                  <c:v>40-44</c:v>
                </c:pt>
                <c:pt idx="5">
                  <c:v>45-49</c:v>
                </c:pt>
                <c:pt idx="6">
                  <c:v>50-54</c:v>
                </c:pt>
                <c:pt idx="7">
                  <c:v>55-59</c:v>
                </c:pt>
                <c:pt idx="8">
                  <c:v>60-64</c:v>
                </c:pt>
                <c:pt idx="9">
                  <c:v>65-69</c:v>
                </c:pt>
                <c:pt idx="10">
                  <c:v>70+</c:v>
                </c:pt>
              </c:strCache>
            </c:strRef>
          </c:cat>
          <c:val>
            <c:numRef>
              <c:f>'נתונים איור 2'!$I$24:$I$34</c:f>
              <c:numCache>
                <c:formatCode>General</c:formatCode>
                <c:ptCount val="11"/>
                <c:pt idx="0">
                  <c:v>22.73338</c:v>
                </c:pt>
                <c:pt idx="1">
                  <c:v>39.570910000000012</c:v>
                </c:pt>
                <c:pt idx="2">
                  <c:v>32.213770000000011</c:v>
                </c:pt>
                <c:pt idx="3">
                  <c:v>31.115060000000017</c:v>
                </c:pt>
                <c:pt idx="4">
                  <c:v>31.268409999999964</c:v>
                </c:pt>
                <c:pt idx="5">
                  <c:v>28.937439999999977</c:v>
                </c:pt>
                <c:pt idx="6">
                  <c:v>19.510100000000001</c:v>
                </c:pt>
                <c:pt idx="7">
                  <c:v>9.8169860000000089</c:v>
                </c:pt>
                <c:pt idx="8">
                  <c:v>5.4097150000000003</c:v>
                </c:pt>
                <c:pt idx="9">
                  <c:v>2.4105409999999976</c:v>
                </c:pt>
              </c:numCache>
            </c:numRef>
          </c:val>
          <c:smooth val="0"/>
        </c:ser>
        <c:dLbls>
          <c:showLegendKey val="0"/>
          <c:showVal val="0"/>
          <c:showCatName val="0"/>
          <c:showSerName val="0"/>
          <c:showPercent val="0"/>
          <c:showBubbleSize val="0"/>
        </c:dLbls>
        <c:marker val="1"/>
        <c:smooth val="0"/>
        <c:axId val="63253888"/>
        <c:axId val="63280640"/>
      </c:lineChart>
      <c:catAx>
        <c:axId val="63253888"/>
        <c:scaling>
          <c:orientation val="minMax"/>
        </c:scaling>
        <c:delete val="0"/>
        <c:axPos val="b"/>
        <c:title>
          <c:tx>
            <c:rich>
              <a:bodyPr/>
              <a:lstStyle/>
              <a:p>
                <a:pPr>
                  <a:defRPr sz="1600" b="1" i="0" u="none" strike="noStrike" baseline="0">
                    <a:solidFill>
                      <a:srgbClr val="000000"/>
                    </a:solidFill>
                    <a:latin typeface="David"/>
                    <a:ea typeface="David"/>
                    <a:cs typeface="David"/>
                  </a:defRPr>
                </a:pPr>
                <a:r>
                  <a:rPr lang="en-US"/>
                  <a:t>Age</a:t>
                </a:r>
                <a:endParaRPr lang="he-IL"/>
              </a:p>
            </c:rich>
          </c:tx>
          <c:layout>
            <c:manualLayout>
              <c:xMode val="edge"/>
              <c:yMode val="edge"/>
              <c:x val="0.51284175642087937"/>
              <c:y val="0.89945652173912949"/>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David"/>
                <a:ea typeface="David"/>
                <a:cs typeface="David"/>
              </a:defRPr>
            </a:pPr>
            <a:endParaRPr lang="en-US"/>
          </a:p>
        </c:txPr>
        <c:crossAx val="63280640"/>
        <c:crosses val="autoZero"/>
        <c:auto val="1"/>
        <c:lblAlgn val="ctr"/>
        <c:lblOffset val="100"/>
        <c:tickLblSkip val="1"/>
        <c:tickMarkSkip val="1"/>
        <c:noMultiLvlLbl val="0"/>
      </c:catAx>
      <c:valAx>
        <c:axId val="63280640"/>
        <c:scaling>
          <c:orientation val="minMax"/>
        </c:scaling>
        <c:delete val="0"/>
        <c:axPos val="l"/>
        <c:majorGridlines>
          <c:spPr>
            <a:ln w="3175">
              <a:solidFill>
                <a:srgbClr val="C0C0C0"/>
              </a:solidFill>
              <a:prstDash val="lgDash"/>
            </a:ln>
          </c:spPr>
        </c:majorGridlines>
        <c:title>
          <c:tx>
            <c:rich>
              <a:bodyPr/>
              <a:lstStyle/>
              <a:p>
                <a:pPr rtl="0">
                  <a:defRPr sz="1625" b="1" i="0" u="none" strike="noStrike" baseline="0">
                    <a:solidFill>
                      <a:srgbClr val="000000"/>
                    </a:solidFill>
                    <a:latin typeface="David"/>
                    <a:ea typeface="David"/>
                    <a:cs typeface="David"/>
                  </a:defRPr>
                </a:pPr>
                <a:r>
                  <a:rPr lang="en-US"/>
                  <a:t>Pct.</a:t>
                </a:r>
                <a:endParaRPr lang="he-IL"/>
              </a:p>
            </c:rich>
          </c:tx>
          <c:layout>
            <c:manualLayout>
              <c:xMode val="edge"/>
              <c:yMode val="edge"/>
              <c:x val="0"/>
              <c:y val="0.41931929082556235"/>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David"/>
                <a:ea typeface="David"/>
                <a:cs typeface="David"/>
              </a:defRPr>
            </a:pPr>
            <a:endParaRPr lang="en-US"/>
          </a:p>
        </c:txPr>
        <c:crossAx val="63253888"/>
        <c:crosses val="autoZero"/>
        <c:crossBetween val="between"/>
      </c:valAx>
      <c:spPr>
        <a:noFill/>
        <a:ln w="25400">
          <a:noFill/>
        </a:ln>
      </c:spPr>
    </c:plotArea>
    <c:plotVisOnly val="1"/>
    <c:dispBlanksAs val="gap"/>
    <c:showDLblsOverMax val="0"/>
  </c:chart>
  <c:spPr>
    <a:noFill/>
    <a:ln w="3175">
      <a:noFill/>
      <a:prstDash val="solid"/>
    </a:ln>
  </c:spPr>
  <c:txPr>
    <a:bodyPr/>
    <a:lstStyle/>
    <a:p>
      <a:pPr>
        <a:defRPr sz="2150" b="0" i="0" u="none" strike="noStrike" baseline="0">
          <a:solidFill>
            <a:srgbClr val="000000"/>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4909362059856183E-2"/>
          <c:y val="9.5079981548865503E-2"/>
          <c:w val="0.86664369811471464"/>
          <c:h val="0.74046043321815058"/>
        </c:manualLayout>
      </c:layout>
      <c:lineChart>
        <c:grouping val="standard"/>
        <c:varyColors val="0"/>
        <c:ser>
          <c:idx val="1"/>
          <c:order val="0"/>
          <c:tx>
            <c:v>U.S.</c:v>
          </c:tx>
          <c:spPr>
            <a:ln w="12700">
              <a:solidFill>
                <a:srgbClr val="FF00FF"/>
              </a:solidFill>
              <a:prstDash val="solid"/>
            </a:ln>
          </c:spPr>
          <c:marker>
            <c:symbol val="square"/>
            <c:size val="5"/>
            <c:spPr>
              <a:solidFill>
                <a:srgbClr val="FF00FF"/>
              </a:solidFill>
              <a:ln>
                <a:solidFill>
                  <a:srgbClr val="FF00FF"/>
                </a:solidFill>
                <a:prstDash val="solid"/>
              </a:ln>
            </c:spPr>
          </c:marker>
          <c:cat>
            <c:strRef>
              <c:f>'נתונים 3-4 נשים'!$A$2:$A$12</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נשים'!$B$2:$B$12</c:f>
              <c:numCache>
                <c:formatCode>General</c:formatCode>
                <c:ptCount val="11"/>
                <c:pt idx="0">
                  <c:v>34.566093006224833</c:v>
                </c:pt>
                <c:pt idx="1">
                  <c:v>67.766329520748727</c:v>
                </c:pt>
                <c:pt idx="2">
                  <c:v>74.361427341433085</c:v>
                </c:pt>
                <c:pt idx="3">
                  <c:v>73.352941176470424</c:v>
                </c:pt>
                <c:pt idx="4">
                  <c:v>73.676028604000408</c:v>
                </c:pt>
                <c:pt idx="5">
                  <c:v>75.586312956555034</c:v>
                </c:pt>
                <c:pt idx="6">
                  <c:v>76.454168917702162</c:v>
                </c:pt>
                <c:pt idx="7">
                  <c:v>74.308755760368655</c:v>
                </c:pt>
                <c:pt idx="8">
                  <c:v>67.750837768578748</c:v>
                </c:pt>
                <c:pt idx="9">
                  <c:v>50.271287786513078</c:v>
                </c:pt>
                <c:pt idx="10">
                  <c:v>14.028308245338115</c:v>
                </c:pt>
              </c:numCache>
            </c:numRef>
          </c:val>
          <c:smooth val="0"/>
        </c:ser>
        <c:ser>
          <c:idx val="0"/>
          <c:order val="1"/>
          <c:tx>
            <c:v>Italy</c:v>
          </c:tx>
          <c:spPr>
            <a:ln w="12700">
              <a:solidFill>
                <a:srgbClr val="000080"/>
              </a:solidFill>
              <a:prstDash val="solid"/>
            </a:ln>
          </c:spPr>
          <c:marker>
            <c:symbol val="diamond"/>
            <c:size val="5"/>
            <c:spPr>
              <a:solidFill>
                <a:srgbClr val="000080"/>
              </a:solidFill>
              <a:ln>
                <a:solidFill>
                  <a:srgbClr val="000080"/>
                </a:solidFill>
                <a:prstDash val="solid"/>
              </a:ln>
            </c:spPr>
          </c:marker>
          <c:cat>
            <c:strRef>
              <c:f>'נתונים 3-4 נשים'!$A$2:$A$12</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נשים'!$C$2:$C$12</c:f>
              <c:numCache>
                <c:formatCode>General</c:formatCode>
                <c:ptCount val="11"/>
                <c:pt idx="0">
                  <c:v>6.1928219563687454</c:v>
                </c:pt>
                <c:pt idx="1">
                  <c:v>38.331160365058636</c:v>
                </c:pt>
                <c:pt idx="2">
                  <c:v>60.942956926658944</c:v>
                </c:pt>
                <c:pt idx="3">
                  <c:v>66.88247011952167</c:v>
                </c:pt>
                <c:pt idx="4">
                  <c:v>68.463157894736838</c:v>
                </c:pt>
                <c:pt idx="5">
                  <c:v>66.788321167883126</c:v>
                </c:pt>
                <c:pt idx="6">
                  <c:v>63.975155279503113</c:v>
                </c:pt>
                <c:pt idx="7">
                  <c:v>59.241706161137401</c:v>
                </c:pt>
                <c:pt idx="8">
                  <c:v>44.997380827658446</c:v>
                </c:pt>
                <c:pt idx="9">
                  <c:v>13.13494099538225</c:v>
                </c:pt>
                <c:pt idx="10">
                  <c:v>1.3312338963641557</c:v>
                </c:pt>
              </c:numCache>
            </c:numRef>
          </c:val>
          <c:smooth val="0"/>
        </c:ser>
        <c:ser>
          <c:idx val="2"/>
          <c:order val="2"/>
          <c:tx>
            <c:v>France</c:v>
          </c:tx>
          <c:spPr>
            <a:ln w="12700">
              <a:solidFill>
                <a:srgbClr val="800000"/>
              </a:solidFill>
              <a:prstDash val="solid"/>
            </a:ln>
          </c:spPr>
          <c:marker>
            <c:symbol val="triangle"/>
            <c:size val="5"/>
            <c:spPr>
              <a:solidFill>
                <a:srgbClr val="800000"/>
              </a:solidFill>
              <a:ln>
                <a:solidFill>
                  <a:srgbClr val="800000"/>
                </a:solidFill>
                <a:prstDash val="solid"/>
              </a:ln>
            </c:spPr>
          </c:marker>
          <c:cat>
            <c:strRef>
              <c:f>'נתונים 3-4 נשים'!$A$2:$A$12</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נשים'!$D$2:$D$12</c:f>
              <c:numCache>
                <c:formatCode>General</c:formatCode>
                <c:ptCount val="11"/>
                <c:pt idx="0">
                  <c:v>12.16549605722008</c:v>
                </c:pt>
                <c:pt idx="1">
                  <c:v>56.450262803769427</c:v>
                </c:pt>
                <c:pt idx="2">
                  <c:v>81.713293794300711</c:v>
                </c:pt>
                <c:pt idx="3">
                  <c:v>80.892670221633978</c:v>
                </c:pt>
                <c:pt idx="4">
                  <c:v>83.88554339491246</c:v>
                </c:pt>
                <c:pt idx="5">
                  <c:v>86.269296508626908</c:v>
                </c:pt>
                <c:pt idx="6">
                  <c:v>86.041538016869666</c:v>
                </c:pt>
                <c:pt idx="7">
                  <c:v>80.929171926689094</c:v>
                </c:pt>
                <c:pt idx="8">
                  <c:v>65.182971966647159</c:v>
                </c:pt>
                <c:pt idx="9">
                  <c:v>18.250133187531404</c:v>
                </c:pt>
                <c:pt idx="10">
                  <c:v>1.4732624534517149</c:v>
                </c:pt>
              </c:numCache>
            </c:numRef>
          </c:val>
          <c:smooth val="0"/>
        </c:ser>
        <c:ser>
          <c:idx val="3"/>
          <c:order val="3"/>
          <c:tx>
            <c:v>Germany</c:v>
          </c:tx>
          <c:spPr>
            <a:ln w="12700">
              <a:solidFill>
                <a:srgbClr val="FF9900"/>
              </a:solidFill>
              <a:prstDash val="solid"/>
            </a:ln>
          </c:spPr>
          <c:marker>
            <c:symbol val="circle"/>
            <c:size val="5"/>
            <c:spPr>
              <a:solidFill>
                <a:srgbClr val="FF9900"/>
              </a:solidFill>
              <a:ln>
                <a:solidFill>
                  <a:srgbClr val="FF9900"/>
                </a:solidFill>
                <a:prstDash val="solid"/>
              </a:ln>
            </c:spPr>
          </c:marker>
          <c:cat>
            <c:strRef>
              <c:f>'נתונים 3-4 נשים'!$A$2:$A$12</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נשים'!$E$2:$E$12</c:f>
              <c:numCache>
                <c:formatCode>General</c:formatCode>
                <c:ptCount val="11"/>
                <c:pt idx="0">
                  <c:v>28.00601202404809</c:v>
                </c:pt>
                <c:pt idx="1">
                  <c:v>68.240165631469992</c:v>
                </c:pt>
                <c:pt idx="2">
                  <c:v>79.340206185567027</c:v>
                </c:pt>
                <c:pt idx="3">
                  <c:v>79.594370860927157</c:v>
                </c:pt>
                <c:pt idx="4">
                  <c:v>80.603804797353149</c:v>
                </c:pt>
                <c:pt idx="5">
                  <c:v>84.8125</c:v>
                </c:pt>
                <c:pt idx="6">
                  <c:v>84.739782416936066</c:v>
                </c:pt>
                <c:pt idx="7">
                  <c:v>81.682064351704284</c:v>
                </c:pt>
                <c:pt idx="8">
                  <c:v>72.428571428571388</c:v>
                </c:pt>
                <c:pt idx="9">
                  <c:v>38.74898456539394</c:v>
                </c:pt>
                <c:pt idx="10">
                  <c:v>3.0750971083297372</c:v>
                </c:pt>
              </c:numCache>
            </c:numRef>
          </c:val>
          <c:smooth val="0"/>
        </c:ser>
        <c:ser>
          <c:idx val="4"/>
          <c:order val="4"/>
          <c:tx>
            <c:v>Israeli Arabs</c:v>
          </c:tx>
          <c:spPr>
            <a:ln w="12700">
              <a:solidFill>
                <a:srgbClr val="008000"/>
              </a:solidFill>
              <a:prstDash val="solid"/>
            </a:ln>
          </c:spPr>
          <c:marker>
            <c:symbol val="star"/>
            <c:size val="6"/>
            <c:spPr>
              <a:noFill/>
              <a:ln>
                <a:solidFill>
                  <a:srgbClr val="008000"/>
                </a:solidFill>
                <a:prstDash val="solid"/>
              </a:ln>
            </c:spPr>
          </c:marker>
          <c:cat>
            <c:strRef>
              <c:f>'נתונים 3-4 נשים'!$A$2:$A$12</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נשים'!$F$2:$F$12</c:f>
              <c:numCache>
                <c:formatCode>General</c:formatCode>
                <c:ptCount val="11"/>
                <c:pt idx="0">
                  <c:v>5.1833900000000002</c:v>
                </c:pt>
                <c:pt idx="1">
                  <c:v>22.73338</c:v>
                </c:pt>
                <c:pt idx="2">
                  <c:v>39.570910000000012</c:v>
                </c:pt>
                <c:pt idx="3">
                  <c:v>32.213770000000011</c:v>
                </c:pt>
                <c:pt idx="4">
                  <c:v>31.115060000000017</c:v>
                </c:pt>
                <c:pt idx="5">
                  <c:v>31.268409999999971</c:v>
                </c:pt>
                <c:pt idx="6">
                  <c:v>28.937439999999977</c:v>
                </c:pt>
                <c:pt idx="7">
                  <c:v>19.510100000000001</c:v>
                </c:pt>
                <c:pt idx="8">
                  <c:v>9.8169900000000005</c:v>
                </c:pt>
                <c:pt idx="9">
                  <c:v>5.4097200000000045</c:v>
                </c:pt>
                <c:pt idx="10">
                  <c:v>1.9304800000000011</c:v>
                </c:pt>
              </c:numCache>
            </c:numRef>
          </c:val>
          <c:smooth val="0"/>
        </c:ser>
        <c:dLbls>
          <c:showLegendKey val="0"/>
          <c:showVal val="0"/>
          <c:showCatName val="0"/>
          <c:showSerName val="0"/>
          <c:showPercent val="0"/>
          <c:showBubbleSize val="0"/>
        </c:dLbls>
        <c:marker val="1"/>
        <c:smooth val="0"/>
        <c:axId val="97611136"/>
        <c:axId val="97629696"/>
      </c:lineChart>
      <c:catAx>
        <c:axId val="97611136"/>
        <c:scaling>
          <c:orientation val="minMax"/>
        </c:scaling>
        <c:delete val="0"/>
        <c:axPos val="b"/>
        <c:title>
          <c:tx>
            <c:rich>
              <a:bodyPr/>
              <a:lstStyle/>
              <a:p>
                <a:pPr>
                  <a:defRPr sz="1600" b="1" i="0" u="none" strike="noStrike" baseline="0">
                    <a:solidFill>
                      <a:srgbClr val="000000"/>
                    </a:solidFill>
                    <a:latin typeface="David"/>
                    <a:ea typeface="David"/>
                    <a:cs typeface="David"/>
                  </a:defRPr>
                </a:pPr>
                <a:r>
                  <a:rPr lang="en-US"/>
                  <a:t>Age</a:t>
                </a:r>
                <a:endParaRPr lang="he-IL"/>
              </a:p>
            </c:rich>
          </c:tx>
          <c:layout>
            <c:manualLayout>
              <c:xMode val="edge"/>
              <c:yMode val="edge"/>
              <c:x val="0.52526926263463125"/>
              <c:y val="0.91304347826086962"/>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David"/>
                <a:ea typeface="David"/>
                <a:cs typeface="David"/>
              </a:defRPr>
            </a:pPr>
            <a:endParaRPr lang="en-US"/>
          </a:p>
        </c:txPr>
        <c:crossAx val="97629696"/>
        <c:crosses val="autoZero"/>
        <c:auto val="1"/>
        <c:lblAlgn val="ctr"/>
        <c:lblOffset val="100"/>
        <c:tickLblSkip val="1"/>
        <c:tickMarkSkip val="1"/>
        <c:noMultiLvlLbl val="0"/>
      </c:catAx>
      <c:valAx>
        <c:axId val="97629696"/>
        <c:scaling>
          <c:orientation val="minMax"/>
        </c:scaling>
        <c:delete val="0"/>
        <c:axPos val="l"/>
        <c:majorGridlines>
          <c:spPr>
            <a:ln w="3175">
              <a:solidFill>
                <a:srgbClr val="C0C0C0"/>
              </a:solidFill>
              <a:prstDash val="lgDash"/>
            </a:ln>
          </c:spPr>
        </c:majorGridlines>
        <c:title>
          <c:tx>
            <c:rich>
              <a:bodyPr/>
              <a:lstStyle/>
              <a:p>
                <a:pPr rtl="0">
                  <a:defRPr sz="1600" b="1" i="0" u="none" strike="noStrike" baseline="0">
                    <a:solidFill>
                      <a:srgbClr val="000000"/>
                    </a:solidFill>
                    <a:latin typeface="David"/>
                    <a:ea typeface="David"/>
                    <a:cs typeface="David"/>
                  </a:defRPr>
                </a:pPr>
                <a:r>
                  <a:rPr lang="en-US"/>
                  <a:t>Pct.</a:t>
                </a:r>
                <a:endParaRPr lang="he-IL"/>
              </a:p>
            </c:rich>
          </c:tx>
          <c:layout>
            <c:manualLayout>
              <c:xMode val="edge"/>
              <c:yMode val="edge"/>
              <c:x val="1.077050538525271E-2"/>
              <c:y val="0.40353260869565238"/>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David"/>
                <a:ea typeface="David"/>
                <a:cs typeface="David"/>
              </a:defRPr>
            </a:pPr>
            <a:endParaRPr lang="en-US"/>
          </a:p>
        </c:txPr>
        <c:crossAx val="97611136"/>
        <c:crosses val="autoZero"/>
        <c:crossBetween val="between"/>
      </c:valAx>
      <c:spPr>
        <a:noFill/>
        <a:ln w="25400">
          <a:noFill/>
        </a:ln>
      </c:spPr>
    </c:plotArea>
    <c:legend>
      <c:legendPos val="r"/>
      <c:layout>
        <c:manualLayout>
          <c:xMode val="edge"/>
          <c:yMode val="edge"/>
          <c:x val="0.79320809724958719"/>
          <c:y val="0.10782479376524962"/>
          <c:w val="0.14994829369183077"/>
          <c:h val="0.26610169491525432"/>
        </c:manualLayout>
      </c:layout>
      <c:overlay val="0"/>
      <c:spPr>
        <a:solidFill>
          <a:schemeClr val="bg1"/>
        </a:solidFill>
        <a:ln w="3175">
          <a:solidFill>
            <a:srgbClr val="000000"/>
          </a:solidFill>
          <a:prstDash val="solid"/>
        </a:ln>
      </c:spPr>
      <c:txPr>
        <a:bodyPr/>
        <a:lstStyle/>
        <a:p>
          <a:pPr>
            <a:defRPr sz="1350" b="0" i="0" u="none" strike="noStrike" baseline="0">
              <a:solidFill>
                <a:srgbClr val="000000"/>
              </a:solidFill>
              <a:latin typeface="David"/>
              <a:ea typeface="David"/>
              <a:cs typeface="David"/>
            </a:defRPr>
          </a:pPr>
          <a:endParaRPr lang="en-US"/>
        </a:p>
      </c:txPr>
    </c:legend>
    <c:plotVisOnly val="1"/>
    <c:dispBlanksAs val="gap"/>
    <c:showDLblsOverMax val="0"/>
  </c:chart>
  <c:spPr>
    <a:noFill/>
    <a:ln w="3175">
      <a:noFill/>
      <a:prstDash val="solid"/>
    </a:ln>
  </c:spPr>
  <c:txPr>
    <a:bodyPr/>
    <a:lstStyle/>
    <a:p>
      <a:pPr>
        <a:defRPr sz="2150" b="0" i="0" u="none" strike="noStrike" baseline="0">
          <a:solidFill>
            <a:srgbClr val="000000"/>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821903091640838E-2"/>
          <c:y val="7.7369482665453113E-2"/>
          <c:w val="0.8843656877621584"/>
          <c:h val="0.75299264592794368"/>
        </c:manualLayout>
      </c:layout>
      <c:lineChart>
        <c:grouping val="standard"/>
        <c:varyColors val="0"/>
        <c:ser>
          <c:idx val="1"/>
          <c:order val="0"/>
          <c:tx>
            <c:v>Iran</c:v>
          </c:tx>
          <c:spPr>
            <a:ln w="28575">
              <a:noFill/>
            </a:ln>
          </c:spPr>
          <c:marker>
            <c:symbol val="square"/>
            <c:size val="7"/>
            <c:spPr>
              <a:solidFill>
                <a:srgbClr val="FF00FF"/>
              </a:solidFill>
              <a:ln>
                <a:solidFill>
                  <a:srgbClr val="FF00FF"/>
                </a:solidFill>
                <a:prstDash val="solid"/>
              </a:ln>
            </c:spPr>
          </c:marker>
          <c:cat>
            <c:strRef>
              <c:f>'נתונים 3-4 נשים'!$A$16:$A$26</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נשים'!$B$16:$B$26</c:f>
              <c:numCache>
                <c:formatCode>General</c:formatCode>
                <c:ptCount val="11"/>
                <c:pt idx="0">
                  <c:v>12.9</c:v>
                </c:pt>
                <c:pt idx="3">
                  <c:v>23.2</c:v>
                </c:pt>
                <c:pt idx="6">
                  <c:v>17.3</c:v>
                </c:pt>
                <c:pt idx="9">
                  <c:v>8.7000000000000011</c:v>
                </c:pt>
                <c:pt idx="10">
                  <c:v>3.1</c:v>
                </c:pt>
              </c:numCache>
            </c:numRef>
          </c:val>
          <c:smooth val="0"/>
        </c:ser>
        <c:ser>
          <c:idx val="0"/>
          <c:order val="1"/>
          <c:tx>
            <c:v>Jordan</c:v>
          </c:tx>
          <c:spPr>
            <a:ln w="28575">
              <a:noFill/>
            </a:ln>
          </c:spPr>
          <c:marker>
            <c:symbol val="diamond"/>
            <c:size val="5"/>
            <c:spPr>
              <a:solidFill>
                <a:srgbClr val="000080"/>
              </a:solidFill>
              <a:ln>
                <a:solidFill>
                  <a:srgbClr val="000080"/>
                </a:solidFill>
                <a:prstDash val="solid"/>
              </a:ln>
            </c:spPr>
          </c:marker>
          <c:cat>
            <c:strRef>
              <c:f>'נתונים 3-4 נשים'!$A$16:$A$26</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נשים'!$C$16:$C$26</c:f>
              <c:numCache>
                <c:formatCode>General</c:formatCode>
                <c:ptCount val="11"/>
                <c:pt idx="0">
                  <c:v>11.2</c:v>
                </c:pt>
                <c:pt idx="3">
                  <c:v>28.3</c:v>
                </c:pt>
                <c:pt idx="6">
                  <c:v>14.5</c:v>
                </c:pt>
                <c:pt idx="9">
                  <c:v>2.8</c:v>
                </c:pt>
                <c:pt idx="10">
                  <c:v>0.4</c:v>
                </c:pt>
              </c:numCache>
            </c:numRef>
          </c:val>
          <c:smooth val="0"/>
        </c:ser>
        <c:ser>
          <c:idx val="2"/>
          <c:order val="2"/>
          <c:tx>
            <c:v>Pal. Authority</c:v>
          </c:tx>
          <c:spPr>
            <a:ln w="28575">
              <a:noFill/>
            </a:ln>
          </c:spPr>
          <c:marker>
            <c:symbol val="triangle"/>
            <c:size val="6"/>
            <c:spPr>
              <a:solidFill>
                <a:srgbClr val="800000"/>
              </a:solidFill>
              <a:ln>
                <a:solidFill>
                  <a:srgbClr val="800000"/>
                </a:solidFill>
                <a:prstDash val="solid"/>
              </a:ln>
            </c:spPr>
          </c:marker>
          <c:cat>
            <c:strRef>
              <c:f>'נתונים 3-4 נשים'!$A$16:$A$26</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נשים'!$D$16:$D$26</c:f>
              <c:numCache>
                <c:formatCode>General</c:formatCode>
                <c:ptCount val="11"/>
                <c:pt idx="0">
                  <c:v>8.1</c:v>
                </c:pt>
                <c:pt idx="3">
                  <c:v>23.1</c:v>
                </c:pt>
                <c:pt idx="6">
                  <c:v>19.600000000000001</c:v>
                </c:pt>
                <c:pt idx="9">
                  <c:v>9.1</c:v>
                </c:pt>
                <c:pt idx="10">
                  <c:v>2.8</c:v>
                </c:pt>
              </c:numCache>
            </c:numRef>
          </c:val>
          <c:smooth val="0"/>
        </c:ser>
        <c:ser>
          <c:idx val="3"/>
          <c:order val="3"/>
          <c:tx>
            <c:v>Syria</c:v>
          </c:tx>
          <c:spPr>
            <a:ln w="25400">
              <a:solidFill>
                <a:srgbClr val="FF9900"/>
              </a:solidFill>
              <a:prstDash val="solid"/>
            </a:ln>
          </c:spPr>
          <c:marker>
            <c:symbol val="circle"/>
            <c:size val="5"/>
            <c:spPr>
              <a:solidFill>
                <a:srgbClr val="FF9900"/>
              </a:solidFill>
              <a:ln>
                <a:solidFill>
                  <a:srgbClr val="FF9900"/>
                </a:solidFill>
                <a:prstDash val="solid"/>
              </a:ln>
            </c:spPr>
          </c:marker>
          <c:cat>
            <c:strRef>
              <c:f>'נתונים 3-4 נשים'!$A$16:$A$26</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נשים'!$E$16:$E$26</c:f>
              <c:numCache>
                <c:formatCode>0.0</c:formatCode>
                <c:ptCount val="11"/>
                <c:pt idx="0">
                  <c:v>3.874085254426908</c:v>
                </c:pt>
                <c:pt idx="1">
                  <c:v>14.762079644805</c:v>
                </c:pt>
                <c:pt idx="2">
                  <c:v>18.625762398377447</c:v>
                </c:pt>
                <c:pt idx="3">
                  <c:v>18.15508869531271</c:v>
                </c:pt>
                <c:pt idx="4">
                  <c:v>17.505241756147132</c:v>
                </c:pt>
                <c:pt idx="5">
                  <c:v>18.308134582623488</c:v>
                </c:pt>
                <c:pt idx="6">
                  <c:v>17.91975145865144</c:v>
                </c:pt>
                <c:pt idx="7">
                  <c:v>11.710097973551813</c:v>
                </c:pt>
                <c:pt idx="8">
                  <c:v>8.6581060111993224</c:v>
                </c:pt>
                <c:pt idx="9">
                  <c:v>2.0213255933190237</c:v>
                </c:pt>
                <c:pt idx="10">
                  <c:v>1.2821362750427598</c:v>
                </c:pt>
              </c:numCache>
            </c:numRef>
          </c:val>
          <c:smooth val="0"/>
        </c:ser>
        <c:ser>
          <c:idx val="4"/>
          <c:order val="4"/>
          <c:tx>
            <c:v>Turkey</c:v>
          </c:tx>
          <c:spPr>
            <a:ln w="25400">
              <a:solidFill>
                <a:srgbClr val="FF0000"/>
              </a:solidFill>
              <a:prstDash val="solid"/>
            </a:ln>
          </c:spPr>
          <c:marker>
            <c:symbol val="circle"/>
            <c:size val="5"/>
            <c:spPr>
              <a:solidFill>
                <a:srgbClr val="FF0000"/>
              </a:solidFill>
              <a:ln>
                <a:solidFill>
                  <a:srgbClr val="FF0000"/>
                </a:solidFill>
                <a:prstDash val="solid"/>
              </a:ln>
            </c:spPr>
          </c:marker>
          <c:cat>
            <c:strRef>
              <c:f>'נתונים 3-4 נשים'!$A$16:$A$26</c:f>
              <c:strCache>
                <c:ptCount val="11"/>
                <c:pt idx="0">
                  <c:v>15-19</c:v>
                </c:pt>
                <c:pt idx="1">
                  <c:v>20-24</c:v>
                </c:pt>
                <c:pt idx="2">
                  <c:v>25-29</c:v>
                </c:pt>
                <c:pt idx="3">
                  <c:v>30-34</c:v>
                </c:pt>
                <c:pt idx="4">
                  <c:v>35-39</c:v>
                </c:pt>
                <c:pt idx="5">
                  <c:v>40-44</c:v>
                </c:pt>
                <c:pt idx="6">
                  <c:v>45-49</c:v>
                </c:pt>
                <c:pt idx="7">
                  <c:v>50-54</c:v>
                </c:pt>
                <c:pt idx="8">
                  <c:v>55-59</c:v>
                </c:pt>
                <c:pt idx="9">
                  <c:v>60-64</c:v>
                </c:pt>
                <c:pt idx="10">
                  <c:v>65+</c:v>
                </c:pt>
              </c:strCache>
            </c:strRef>
          </c:cat>
          <c:val>
            <c:numRef>
              <c:f>'נתונים 3-4 נשים'!$F$16:$F$26</c:f>
              <c:numCache>
                <c:formatCode>General</c:formatCode>
                <c:ptCount val="11"/>
                <c:pt idx="0">
                  <c:v>17</c:v>
                </c:pt>
                <c:pt idx="1">
                  <c:v>36</c:v>
                </c:pt>
                <c:pt idx="2">
                  <c:v>38</c:v>
                </c:pt>
                <c:pt idx="3">
                  <c:v>35.700000000000003</c:v>
                </c:pt>
                <c:pt idx="4">
                  <c:v>37.4</c:v>
                </c:pt>
                <c:pt idx="5">
                  <c:v>36</c:v>
                </c:pt>
                <c:pt idx="6">
                  <c:v>28.7</c:v>
                </c:pt>
                <c:pt idx="7">
                  <c:v>23.4</c:v>
                </c:pt>
                <c:pt idx="8">
                  <c:v>19.100000000000001</c:v>
                </c:pt>
                <c:pt idx="9">
                  <c:v>15</c:v>
                </c:pt>
                <c:pt idx="10">
                  <c:v>5.9</c:v>
                </c:pt>
              </c:numCache>
            </c:numRef>
          </c:val>
          <c:smooth val="0"/>
        </c:ser>
        <c:ser>
          <c:idx val="5"/>
          <c:order val="5"/>
          <c:tx>
            <c:v>Israeli Arabs</c:v>
          </c:tx>
          <c:spPr>
            <a:ln w="25400">
              <a:solidFill>
                <a:srgbClr val="008000"/>
              </a:solidFill>
              <a:prstDash val="solid"/>
            </a:ln>
          </c:spPr>
          <c:marker>
            <c:symbol val="star"/>
            <c:size val="8"/>
            <c:spPr>
              <a:noFill/>
              <a:ln>
                <a:solidFill>
                  <a:srgbClr val="008000"/>
                </a:solidFill>
                <a:prstDash val="solid"/>
              </a:ln>
            </c:spPr>
          </c:marker>
          <c:val>
            <c:numRef>
              <c:f>'נתונים 3-4 נשים'!$G$16:$G$26</c:f>
              <c:numCache>
                <c:formatCode>0.0</c:formatCode>
                <c:ptCount val="11"/>
                <c:pt idx="0">
                  <c:v>4.9000000000000004</c:v>
                </c:pt>
                <c:pt idx="1">
                  <c:v>22.57</c:v>
                </c:pt>
                <c:pt idx="2">
                  <c:v>34.43</c:v>
                </c:pt>
                <c:pt idx="3">
                  <c:v>31.4</c:v>
                </c:pt>
                <c:pt idx="4">
                  <c:v>31.6</c:v>
                </c:pt>
                <c:pt idx="5">
                  <c:v>25.72</c:v>
                </c:pt>
                <c:pt idx="6">
                  <c:v>25</c:v>
                </c:pt>
                <c:pt idx="7">
                  <c:v>22.66</c:v>
                </c:pt>
                <c:pt idx="8">
                  <c:v>9.9</c:v>
                </c:pt>
                <c:pt idx="9">
                  <c:v>3.7</c:v>
                </c:pt>
                <c:pt idx="10">
                  <c:v>1.5</c:v>
                </c:pt>
              </c:numCache>
            </c:numRef>
          </c:val>
          <c:smooth val="0"/>
        </c:ser>
        <c:dLbls>
          <c:showLegendKey val="0"/>
          <c:showVal val="0"/>
          <c:showCatName val="0"/>
          <c:showSerName val="0"/>
          <c:showPercent val="0"/>
          <c:showBubbleSize val="0"/>
        </c:dLbls>
        <c:marker val="1"/>
        <c:smooth val="0"/>
        <c:axId val="96724096"/>
        <c:axId val="96726016"/>
      </c:lineChart>
      <c:catAx>
        <c:axId val="96724096"/>
        <c:scaling>
          <c:orientation val="minMax"/>
        </c:scaling>
        <c:delete val="0"/>
        <c:axPos val="b"/>
        <c:title>
          <c:tx>
            <c:rich>
              <a:bodyPr/>
              <a:lstStyle/>
              <a:p>
                <a:pPr>
                  <a:defRPr sz="2075" b="1" i="0" u="none" strike="noStrike" baseline="0">
                    <a:solidFill>
                      <a:srgbClr val="000000"/>
                    </a:solidFill>
                    <a:latin typeface="David" pitchFamily="34" charset="-79"/>
                    <a:ea typeface="Arial"/>
                    <a:cs typeface="David" pitchFamily="34" charset="-79"/>
                  </a:defRPr>
                </a:pPr>
                <a:r>
                  <a:rPr lang="en-US">
                    <a:latin typeface="David" pitchFamily="34" charset="-79"/>
                    <a:cs typeface="David" pitchFamily="34" charset="-79"/>
                  </a:rPr>
                  <a:t>Age</a:t>
                </a:r>
                <a:endParaRPr lang="he-IL">
                  <a:latin typeface="David" pitchFamily="34" charset="-79"/>
                  <a:cs typeface="David" pitchFamily="34" charset="-79"/>
                </a:endParaRPr>
              </a:p>
            </c:rich>
          </c:tx>
          <c:layout>
            <c:manualLayout>
              <c:xMode val="edge"/>
              <c:yMode val="edge"/>
              <c:x val="0.50952771306514455"/>
              <c:y val="0.91440221871781957"/>
            </c:manualLayout>
          </c:layout>
          <c:overlay val="0"/>
          <c:spPr>
            <a:noFill/>
            <a:ln w="25400">
              <a:noFill/>
            </a:ln>
          </c:spPr>
        </c:title>
        <c:numFmt formatCode="0" sourceLinked="0"/>
        <c:majorTickMark val="out"/>
        <c:minorTickMark val="none"/>
        <c:tickLblPos val="nextTo"/>
        <c:spPr>
          <a:ln w="3175">
            <a:solidFill>
              <a:schemeClr val="tx1"/>
            </a:solidFill>
            <a:prstDash val="solid"/>
          </a:ln>
        </c:spPr>
        <c:txPr>
          <a:bodyPr rot="0" vert="horz"/>
          <a:lstStyle/>
          <a:p>
            <a:pPr>
              <a:defRPr sz="1375" b="0" i="0" u="none" strike="noStrike" baseline="0">
                <a:solidFill>
                  <a:srgbClr val="000000"/>
                </a:solidFill>
                <a:latin typeface="David" pitchFamily="34" charset="-79"/>
                <a:ea typeface="Arial"/>
                <a:cs typeface="David" pitchFamily="34" charset="-79"/>
              </a:defRPr>
            </a:pPr>
            <a:endParaRPr lang="en-US"/>
          </a:p>
        </c:txPr>
        <c:crossAx val="96726016"/>
        <c:crosses val="autoZero"/>
        <c:auto val="1"/>
        <c:lblAlgn val="ctr"/>
        <c:lblOffset val="100"/>
        <c:tickLblSkip val="1"/>
        <c:tickMarkSkip val="1"/>
        <c:noMultiLvlLbl val="0"/>
      </c:catAx>
      <c:valAx>
        <c:axId val="96726016"/>
        <c:scaling>
          <c:orientation val="minMax"/>
          <c:max val="50"/>
        </c:scaling>
        <c:delete val="0"/>
        <c:axPos val="l"/>
        <c:majorGridlines>
          <c:spPr>
            <a:ln w="3175">
              <a:solidFill>
                <a:srgbClr val="C0C0C0"/>
              </a:solidFill>
              <a:prstDash val="lgDash"/>
            </a:ln>
          </c:spPr>
        </c:majorGridlines>
        <c:title>
          <c:tx>
            <c:rich>
              <a:bodyPr/>
              <a:lstStyle/>
              <a:p>
                <a:pPr rtl="0">
                  <a:defRPr sz="2075" b="1" i="0" u="none" strike="noStrike" baseline="0">
                    <a:solidFill>
                      <a:srgbClr val="000000"/>
                    </a:solidFill>
                    <a:latin typeface="David" pitchFamily="34" charset="-79"/>
                    <a:ea typeface="Arial"/>
                    <a:cs typeface="David" pitchFamily="34" charset="-79"/>
                  </a:defRPr>
                </a:pPr>
                <a:r>
                  <a:rPr lang="en-US">
                    <a:latin typeface="David" pitchFamily="34" charset="-79"/>
                    <a:cs typeface="David" pitchFamily="34" charset="-79"/>
                  </a:rPr>
                  <a:t>Pct.</a:t>
                </a:r>
                <a:endParaRPr lang="he-IL">
                  <a:latin typeface="David" pitchFamily="34" charset="-79"/>
                  <a:cs typeface="David" pitchFamily="34" charset="-79"/>
                </a:endParaRPr>
              </a:p>
            </c:rich>
          </c:tx>
          <c:layout>
            <c:manualLayout>
              <c:xMode val="edge"/>
              <c:yMode val="edge"/>
              <c:x val="0"/>
              <c:y val="0.39809774786023838"/>
            </c:manualLayout>
          </c:layout>
          <c:overlay val="0"/>
          <c:spPr>
            <a:noFill/>
            <a:ln w="25400">
              <a:noFill/>
            </a:ln>
          </c:spPr>
        </c:title>
        <c:numFmt formatCode="0" sourceLinked="0"/>
        <c:majorTickMark val="out"/>
        <c:minorTickMark val="none"/>
        <c:tickLblPos val="nextTo"/>
        <c:spPr>
          <a:ln w="3175">
            <a:solidFill>
              <a:schemeClr val="tx1"/>
            </a:solidFill>
            <a:prstDash val="solid"/>
          </a:ln>
        </c:spPr>
        <c:txPr>
          <a:bodyPr rot="0" vert="horz"/>
          <a:lstStyle/>
          <a:p>
            <a:pPr>
              <a:defRPr sz="1375" b="0" i="0" u="none" strike="noStrike" baseline="0">
                <a:solidFill>
                  <a:srgbClr val="000000"/>
                </a:solidFill>
                <a:latin typeface="David" pitchFamily="34" charset="-79"/>
                <a:ea typeface="Arial"/>
                <a:cs typeface="David" pitchFamily="34" charset="-79"/>
              </a:defRPr>
            </a:pPr>
            <a:endParaRPr lang="en-US"/>
          </a:p>
        </c:txPr>
        <c:crossAx val="96724096"/>
        <c:crosses val="autoZero"/>
        <c:crossBetween val="between"/>
      </c:valAx>
      <c:spPr>
        <a:noFill/>
        <a:ln w="25400">
          <a:noFill/>
        </a:ln>
      </c:spPr>
    </c:plotArea>
    <c:legend>
      <c:legendPos val="r"/>
      <c:layout>
        <c:manualLayout>
          <c:xMode val="edge"/>
          <c:yMode val="edge"/>
          <c:x val="0.78349871454599262"/>
          <c:y val="9.1276354405438381E-2"/>
          <c:w val="0.16442605997931747"/>
          <c:h val="0.26101694915254275"/>
        </c:manualLayout>
      </c:layout>
      <c:overlay val="0"/>
      <c:spPr>
        <a:solidFill>
          <a:schemeClr val="bg1"/>
        </a:solidFill>
        <a:ln w="3175">
          <a:solidFill>
            <a:srgbClr val="000000"/>
          </a:solidFill>
          <a:prstDash val="solid"/>
        </a:ln>
      </c:spPr>
      <c:txPr>
        <a:bodyPr/>
        <a:lstStyle/>
        <a:p>
          <a:pPr>
            <a:defRPr sz="1180" b="0" i="0" u="none" strike="noStrike" baseline="0">
              <a:solidFill>
                <a:srgbClr val="000000"/>
              </a:solidFill>
              <a:latin typeface="David" pitchFamily="34" charset="-79"/>
              <a:ea typeface="Arial"/>
              <a:cs typeface="David" pitchFamily="34" charset="-79"/>
            </a:defRPr>
          </a:pPr>
          <a:endParaRPr lang="en-US"/>
        </a:p>
      </c:txPr>
    </c:legend>
    <c:plotVisOnly val="1"/>
    <c:dispBlanksAs val="gap"/>
    <c:showDLblsOverMax val="0"/>
  </c:chart>
  <c:spPr>
    <a:noFill/>
    <a:ln w="9525">
      <a:noFill/>
    </a:ln>
  </c:spPr>
  <c:txPr>
    <a:bodyPr/>
    <a:lstStyle/>
    <a:p>
      <a:pPr>
        <a:defRPr sz="2150" b="0" i="0" u="none" strike="noStrike" baseline="0">
          <a:solidFill>
            <a:srgbClr val="000000"/>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766362883181443"/>
          <c:y val="9.7826086956521729E-2"/>
          <c:w val="0.47555923777961912"/>
          <c:h val="0.77989130434782672"/>
        </c:manualLayout>
      </c:layout>
      <c:pieChart>
        <c:varyColors val="1"/>
        <c:ser>
          <c:idx val="0"/>
          <c:order val="0"/>
          <c:spPr>
            <a:solidFill>
              <a:srgbClr val="9999FF"/>
            </a:solidFill>
            <a:ln w="12700">
              <a:solidFill>
                <a:srgbClr val="000000"/>
              </a:solidFill>
              <a:prstDash val="solid"/>
            </a:ln>
          </c:spPr>
          <c:dPt>
            <c:idx val="0"/>
            <c:bubble3D val="0"/>
            <c:spPr>
              <a:solidFill>
                <a:srgbClr val="FF00FF"/>
              </a:solidFill>
              <a:ln w="12700">
                <a:solidFill>
                  <a:srgbClr val="000000"/>
                </a:solidFill>
                <a:prstDash val="solid"/>
              </a:ln>
            </c:spPr>
          </c:dPt>
          <c:dPt>
            <c:idx val="1"/>
            <c:bubble3D val="0"/>
            <c:spPr>
              <a:solidFill>
                <a:srgbClr val="FFFF99"/>
              </a:solidFill>
              <a:ln w="12700">
                <a:solidFill>
                  <a:srgbClr val="000000"/>
                </a:solidFill>
                <a:prstDash val="solid"/>
              </a:ln>
            </c:spPr>
          </c:dPt>
          <c:dPt>
            <c:idx val="2"/>
            <c:bubble3D val="0"/>
            <c:spPr>
              <a:solidFill>
                <a:srgbClr val="993366"/>
              </a:solidFill>
              <a:ln w="12700">
                <a:solidFill>
                  <a:srgbClr val="000000"/>
                </a:solidFill>
                <a:prstDash val="solid"/>
              </a:ln>
            </c:spPr>
          </c:dPt>
          <c:dPt>
            <c:idx val="3"/>
            <c:bubble3D val="0"/>
            <c:spPr>
              <a:solidFill>
                <a:srgbClr val="CCFFFF"/>
              </a:solidFill>
              <a:ln w="12700">
                <a:solidFill>
                  <a:srgbClr val="000000"/>
                </a:solidFill>
                <a:prstDash val="solid"/>
              </a:ln>
            </c:spPr>
          </c:dPt>
          <c:dPt>
            <c:idx val="4"/>
            <c:bubble3D val="0"/>
            <c:spPr>
              <a:solidFill>
                <a:srgbClr val="000080"/>
              </a:solidFill>
              <a:ln w="12700">
                <a:solidFill>
                  <a:srgbClr val="000000"/>
                </a:solidFill>
                <a:prstDash val="solid"/>
              </a:ln>
            </c:spPr>
          </c:dPt>
          <c:dPt>
            <c:idx val="5"/>
            <c:bubble3D val="0"/>
            <c:spPr>
              <a:solidFill>
                <a:srgbClr val="FF8080"/>
              </a:solidFill>
              <a:ln w="12700">
                <a:solidFill>
                  <a:srgbClr val="000000"/>
                </a:solidFill>
                <a:prstDash val="solid"/>
              </a:ln>
            </c:spPr>
          </c:dPt>
          <c:dPt>
            <c:idx val="6"/>
            <c:bubble3D val="0"/>
            <c:spPr>
              <a:solidFill>
                <a:srgbClr val="339966"/>
              </a:solidFill>
              <a:ln w="12700">
                <a:solidFill>
                  <a:srgbClr val="000000"/>
                </a:solidFill>
                <a:prstDash val="solid"/>
              </a:ln>
            </c:spPr>
          </c:dPt>
          <c:dPt>
            <c:idx val="7"/>
            <c:bubble3D val="0"/>
            <c:spPr>
              <a:solidFill>
                <a:srgbClr val="CCCCFF"/>
              </a:solidFill>
              <a:ln w="12700">
                <a:solidFill>
                  <a:srgbClr val="000000"/>
                </a:solidFill>
                <a:prstDash val="solid"/>
              </a:ln>
            </c:spPr>
          </c:dPt>
          <c:dLbls>
            <c:dLbl>
              <c:idx val="0"/>
              <c:layout>
                <c:manualLayout>
                  <c:x val="-4.4009393899170884E-2"/>
                  <c:y val="-2.6510011942102629E-2"/>
                </c:manualLayout>
              </c:layout>
              <c:dLblPos val="bestFit"/>
              <c:showLegendKey val="0"/>
              <c:showVal val="1"/>
              <c:showCatName val="1"/>
              <c:showSerName val="0"/>
              <c:showPercent val="0"/>
              <c:showBubbleSize val="0"/>
            </c:dLbl>
            <c:dLbl>
              <c:idx val="1"/>
              <c:layout>
                <c:manualLayout>
                  <c:x val="3.9896418120474092E-2"/>
                  <c:y val="-4.8736065327527174E-2"/>
                </c:manualLayout>
              </c:layout>
              <c:showLegendKey val="0"/>
              <c:showVal val="1"/>
              <c:showCatName val="1"/>
              <c:showSerName val="0"/>
              <c:showPercent val="0"/>
              <c:showBubbleSize val="0"/>
            </c:dLbl>
            <c:dLbl>
              <c:idx val="2"/>
              <c:layout>
                <c:manualLayout>
                  <c:x val="7.5475984741420518E-2"/>
                  <c:y val="-2.5137540139917546E-2"/>
                </c:manualLayout>
              </c:layout>
              <c:dLblPos val="bestFit"/>
              <c:showLegendKey val="0"/>
              <c:showVal val="1"/>
              <c:showCatName val="1"/>
              <c:showSerName val="0"/>
              <c:showPercent val="0"/>
              <c:showBubbleSize val="0"/>
            </c:dLbl>
            <c:dLbl>
              <c:idx val="3"/>
              <c:layout>
                <c:manualLayout>
                  <c:x val="6.1860339925893425E-2"/>
                  <c:y val="-1.7092866804186091E-2"/>
                </c:manualLayout>
              </c:layout>
              <c:dLblPos val="bestFit"/>
              <c:showLegendKey val="0"/>
              <c:showVal val="1"/>
              <c:showCatName val="1"/>
              <c:showSerName val="0"/>
              <c:showPercent val="0"/>
              <c:showBubbleSize val="0"/>
            </c:dLbl>
            <c:dLbl>
              <c:idx val="4"/>
              <c:layout>
                <c:manualLayout>
                  <c:x val="5.5619682422355883E-2"/>
                  <c:y val="3.6828230093743551E-2"/>
                </c:manualLayout>
              </c:layout>
              <c:dLblPos val="bestFit"/>
              <c:showLegendKey val="0"/>
              <c:showVal val="1"/>
              <c:showCatName val="1"/>
              <c:showSerName val="0"/>
              <c:showPercent val="0"/>
              <c:showBubbleSize val="0"/>
            </c:dLbl>
            <c:dLbl>
              <c:idx val="5"/>
              <c:layout>
                <c:manualLayout>
                  <c:x val="6.5565804895763302E-2"/>
                  <c:y val="4.5252767317128864E-2"/>
                </c:manualLayout>
              </c:layout>
              <c:dLblPos val="bestFit"/>
              <c:showLegendKey val="0"/>
              <c:showVal val="1"/>
              <c:showCatName val="1"/>
              <c:showSerName val="0"/>
              <c:showPercent val="0"/>
              <c:showBubbleSize val="0"/>
            </c:dLbl>
            <c:dLbl>
              <c:idx val="6"/>
              <c:layout>
                <c:manualLayout>
                  <c:x val="-6.9600893756457879E-2"/>
                  <c:y val="6.315500906044451E-4"/>
                </c:manualLayout>
              </c:layout>
              <c:dLblPos val="bestFit"/>
              <c:showLegendKey val="0"/>
              <c:showVal val="1"/>
              <c:showCatName val="1"/>
              <c:showSerName val="0"/>
              <c:showPercent val="0"/>
              <c:showBubbleSize val="0"/>
            </c:dLbl>
            <c:dLbl>
              <c:idx val="7"/>
              <c:layout>
                <c:manualLayout>
                  <c:x val="-7.4427388788497542E-2"/>
                  <c:y val="-4.2246519456807026E-2"/>
                </c:manualLayout>
              </c:layout>
              <c:dLblPos val="bestFit"/>
              <c:showLegendKey val="0"/>
              <c:showVal val="1"/>
              <c:showCatName val="1"/>
              <c:showSerName val="0"/>
              <c:showPercent val="0"/>
              <c:showBubbleSize val="0"/>
            </c:dLbl>
            <c:spPr>
              <a:noFill/>
              <a:ln w="25400">
                <a:noFill/>
              </a:ln>
            </c:spPr>
            <c:txPr>
              <a:bodyPr/>
              <a:lstStyle/>
              <a:p>
                <a:pPr>
                  <a:defRPr sz="1400" b="0" i="0" u="none" strike="noStrike" baseline="0">
                    <a:solidFill>
                      <a:srgbClr val="000000"/>
                    </a:solidFill>
                    <a:latin typeface="David"/>
                    <a:ea typeface="David"/>
                    <a:cs typeface="David"/>
                  </a:defRPr>
                </a:pPr>
                <a:endParaRPr lang="en-US"/>
              </a:p>
            </c:txPr>
            <c:showLegendKey val="0"/>
            <c:showVal val="1"/>
            <c:showCatName val="1"/>
            <c:showSerName val="0"/>
            <c:showPercent val="0"/>
            <c:showBubbleSize val="0"/>
            <c:showLeaderLines val="1"/>
          </c:dLbls>
          <c:cat>
            <c:strRef>
              <c:f>'משלחי יד'!$P$4:$P$11</c:f>
              <c:strCache>
                <c:ptCount val="8"/>
                <c:pt idx="0">
                  <c:v>Academic professionals</c:v>
                </c:pt>
                <c:pt idx="1">
                  <c:v>Associate professionals and technicians</c:v>
                </c:pt>
                <c:pt idx="2">
                  <c:v>Managers</c:v>
                </c:pt>
                <c:pt idx="3">
                  <c:v>Clerical workers</c:v>
                </c:pt>
                <c:pt idx="4">
                  <c:v>Agents, sales workers and service workers</c:v>
                </c:pt>
                <c:pt idx="5">
                  <c:v>Skilled agricoltural workers</c:v>
                </c:pt>
                <c:pt idx="6">
                  <c:v>Manufacturing, construction and other skilled workers</c:v>
                </c:pt>
                <c:pt idx="7">
                  <c:v>Unskilled workers</c:v>
                </c:pt>
              </c:strCache>
            </c:strRef>
          </c:cat>
          <c:val>
            <c:numRef>
              <c:f>'משלחי יד'!$T$4:$T$11</c:f>
              <c:numCache>
                <c:formatCode>0%</c:formatCode>
                <c:ptCount val="8"/>
                <c:pt idx="0">
                  <c:v>8.11746E-2</c:v>
                </c:pt>
                <c:pt idx="1">
                  <c:v>5.0422399999999999E-2</c:v>
                </c:pt>
                <c:pt idx="2">
                  <c:v>2.0494399999999999E-2</c:v>
                </c:pt>
                <c:pt idx="3">
                  <c:v>4.1150899999999956E-2</c:v>
                </c:pt>
                <c:pt idx="4">
                  <c:v>0.14709630000000024</c:v>
                </c:pt>
                <c:pt idx="5">
                  <c:v>1.9789900000000017E-2</c:v>
                </c:pt>
                <c:pt idx="6">
                  <c:v>0.49686140000000034</c:v>
                </c:pt>
                <c:pt idx="7">
                  <c:v>0.12711620000000001</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zero"/>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0.88224</cdr:x>
      <cdr:y>0.33383</cdr:y>
    </cdr:from>
    <cdr:to>
      <cdr:x>0.93533</cdr:x>
      <cdr:y>0.38257</cdr:y>
    </cdr:to>
    <cdr:sp macro="" textlink="">
      <cdr:nvSpPr>
        <cdr:cNvPr id="2" name="TextBox 1"/>
        <cdr:cNvSpPr txBox="1"/>
      </cdr:nvSpPr>
      <cdr:spPr>
        <a:xfrm xmlns:a="http://schemas.openxmlformats.org/drawingml/2006/main">
          <a:off x="8193741" y="2026024"/>
          <a:ext cx="493059" cy="29583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baseline</a:t>
          </a:r>
        </a:p>
      </cdr:txBody>
    </cdr:sp>
  </cdr:relSizeAnchor>
  <cdr:relSizeAnchor xmlns:cdr="http://schemas.openxmlformats.org/drawingml/2006/chartDrawing">
    <cdr:from>
      <cdr:x>0.65541</cdr:x>
      <cdr:y>0.39734</cdr:y>
    </cdr:from>
    <cdr:to>
      <cdr:x>0.75965</cdr:x>
      <cdr:y>0.44165</cdr:y>
    </cdr:to>
    <cdr:sp macro="" textlink="">
      <cdr:nvSpPr>
        <cdr:cNvPr id="3" name="TextBox 2"/>
        <cdr:cNvSpPr txBox="1"/>
      </cdr:nvSpPr>
      <cdr:spPr>
        <a:xfrm xmlns:a="http://schemas.openxmlformats.org/drawingml/2006/main">
          <a:off x="6087035" y="2411507"/>
          <a:ext cx="968188" cy="26894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with</a:t>
          </a:r>
          <a:r>
            <a:rPr lang="en-US" sz="1100" baseline="0"/>
            <a:t> policy</a:t>
          </a:r>
          <a:endParaRPr lang="en-US" sz="1100"/>
        </a:p>
      </cdr:txBody>
    </cdr:sp>
  </cdr:relSizeAnchor>
  <cdr:relSizeAnchor xmlns:cdr="http://schemas.openxmlformats.org/drawingml/2006/chartDrawing">
    <cdr:from>
      <cdr:x>0.0029</cdr:x>
      <cdr:y>0.03988</cdr:y>
    </cdr:from>
    <cdr:to>
      <cdr:x>0.10135</cdr:x>
      <cdr:y>0.19055</cdr:y>
    </cdr:to>
    <cdr:sp macro="" textlink="">
      <cdr:nvSpPr>
        <cdr:cNvPr id="4" name="TextBox 3"/>
        <cdr:cNvSpPr txBox="1"/>
      </cdr:nvSpPr>
      <cdr:spPr>
        <a:xfrm xmlns:a="http://schemas.openxmlformats.org/drawingml/2006/main">
          <a:off x="26894" y="24204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billions NIS</a:t>
          </a:r>
        </a:p>
      </cdr:txBody>
    </cdr:sp>
  </cdr:relSizeAnchor>
  <cdr:relSizeAnchor xmlns:cdr="http://schemas.openxmlformats.org/drawingml/2006/chartDrawing">
    <cdr:from>
      <cdr:x>0.43822</cdr:x>
      <cdr:y>0.0325</cdr:y>
    </cdr:from>
    <cdr:to>
      <cdr:x>0.53668</cdr:x>
      <cdr:y>0.18316</cdr:y>
    </cdr:to>
    <cdr:sp macro="" textlink="">
      <cdr:nvSpPr>
        <cdr:cNvPr id="5" name="TextBox 4"/>
        <cdr:cNvSpPr txBox="1"/>
      </cdr:nvSpPr>
      <cdr:spPr>
        <a:xfrm xmlns:a="http://schemas.openxmlformats.org/drawingml/2006/main">
          <a:off x="4069976" y="19722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a:latin typeface="Palatino Linotype" pitchFamily="18" charset="0"/>
            </a:rPr>
            <a:t>GDP Simulations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7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62" y="0"/>
            <a:ext cx="2946275" cy="496751"/>
          </a:xfrm>
          <a:prstGeom prst="rect">
            <a:avLst/>
          </a:prstGeom>
        </p:spPr>
        <p:txBody>
          <a:bodyPr vert="horz" lIns="91440" tIns="45720" rIns="91440" bIns="45720" rtlCol="0"/>
          <a:lstStyle>
            <a:lvl1pPr algn="r">
              <a:defRPr sz="1200"/>
            </a:lvl1pPr>
          </a:lstStyle>
          <a:p>
            <a:fld id="{8C12FAD2-998B-49A2-BBBB-7509A665B700}" type="datetimeFigureOut">
              <a:rPr lang="en-US" smtClean="0"/>
              <a:pPr/>
              <a:t>10/30/2013</a:t>
            </a:fld>
            <a:endParaRPr lang="en-US"/>
          </a:p>
        </p:txBody>
      </p:sp>
      <p:sp>
        <p:nvSpPr>
          <p:cNvPr id="4" name="Footer Placeholder 3"/>
          <p:cNvSpPr>
            <a:spLocks noGrp="1"/>
          </p:cNvSpPr>
          <p:nvPr>
            <p:ph type="ftr" sz="quarter" idx="2"/>
          </p:nvPr>
        </p:nvSpPr>
        <p:spPr>
          <a:xfrm>
            <a:off x="0" y="9429779"/>
            <a:ext cx="2946275" cy="49675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62" y="9429779"/>
            <a:ext cx="2946275" cy="496751"/>
          </a:xfrm>
          <a:prstGeom prst="rect">
            <a:avLst/>
          </a:prstGeom>
        </p:spPr>
        <p:txBody>
          <a:bodyPr vert="horz" lIns="91440" tIns="45720" rIns="91440" bIns="45720" rtlCol="0" anchor="b"/>
          <a:lstStyle>
            <a:lvl1pPr algn="r">
              <a:defRPr sz="1200"/>
            </a:lvl1pPr>
          </a:lstStyle>
          <a:p>
            <a:fld id="{DB86805C-A69C-427C-B8C8-318136067612}" type="slidenum">
              <a:rPr lang="en-US" smtClean="0"/>
              <a:pPr/>
              <a:t>‹#›</a:t>
            </a:fld>
            <a:endParaRPr lang="en-US"/>
          </a:p>
        </p:txBody>
      </p:sp>
    </p:spTree>
    <p:extLst>
      <p:ext uri="{BB962C8B-B14F-4D97-AF65-F5344CB8AC3E}">
        <p14:creationId xmlns:p14="http://schemas.microsoft.com/office/powerpoint/2010/main" val="1026089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3C957D53-9B49-4781-802E-01A3B17A243E}" type="datetimeFigureOut">
              <a:rPr lang="en-US" smtClean="0"/>
              <a:pPr/>
              <a:t>10/30/2013</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2C529D99-D64B-4E4C-BD76-39933F9D9EF7}" type="slidenum">
              <a:rPr lang="en-US" smtClean="0"/>
              <a:pPr/>
              <a:t>‹#›</a:t>
            </a:fld>
            <a:endParaRPr lang="en-US"/>
          </a:p>
        </p:txBody>
      </p:sp>
    </p:spTree>
    <p:extLst>
      <p:ext uri="{BB962C8B-B14F-4D97-AF65-F5344CB8AC3E}">
        <p14:creationId xmlns:p14="http://schemas.microsoft.com/office/powerpoint/2010/main" val="3784178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529D99-D64B-4E4C-BD76-39933F9D9EF7}" type="slidenum">
              <a:rPr lang="en-US" smtClean="0"/>
              <a:pPr/>
              <a:t>1</a:t>
            </a:fld>
            <a:endParaRPr lang="en-US"/>
          </a:p>
        </p:txBody>
      </p:sp>
    </p:spTree>
    <p:extLst>
      <p:ext uri="{BB962C8B-B14F-4D97-AF65-F5344CB8AC3E}">
        <p14:creationId xmlns:p14="http://schemas.microsoft.com/office/powerpoint/2010/main" val="2515935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AF36B1-8ECD-442E-86AC-4F29FF11091B}" type="datetime1">
              <a:rPr lang="en-US" smtClean="0"/>
              <a:pPr/>
              <a:t>10/30/2013</a:t>
            </a:fld>
            <a:endParaRPr lang="en-US"/>
          </a:p>
        </p:txBody>
      </p:sp>
      <p:sp>
        <p:nvSpPr>
          <p:cNvPr id="5" name="Footer Placeholder 4"/>
          <p:cNvSpPr>
            <a:spLocks noGrp="1"/>
          </p:cNvSpPr>
          <p:nvPr>
            <p:ph type="ftr" sz="quarter" idx="11"/>
          </p:nvPr>
        </p:nvSpPr>
        <p:spPr/>
        <p:txBody>
          <a:bodyPr/>
          <a:lstStyle/>
          <a:p>
            <a:r>
              <a:rPr lang="en-US" smtClean="0"/>
              <a:t>Eran Yashiv, Taub and TAU</a:t>
            </a:r>
            <a:endParaRPr lang="en-US"/>
          </a:p>
        </p:txBody>
      </p:sp>
      <p:sp>
        <p:nvSpPr>
          <p:cNvPr id="6" name="Slide Number Placeholder 5"/>
          <p:cNvSpPr>
            <a:spLocks noGrp="1"/>
          </p:cNvSpPr>
          <p:nvPr>
            <p:ph type="sldNum" sz="quarter" idx="12"/>
          </p:nvPr>
        </p:nvSpPr>
        <p:spPr/>
        <p:txBody>
          <a:bodyPr/>
          <a:lstStyle/>
          <a:p>
            <a:fld id="{BFE775AD-932A-4C37-8CF3-155EBB556432}"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47EEE-47C0-4C71-B54A-8738D9ECDF93}" type="datetime1">
              <a:rPr lang="en-US" smtClean="0"/>
              <a:pPr/>
              <a:t>10/30/2013</a:t>
            </a:fld>
            <a:endParaRPr lang="en-US"/>
          </a:p>
        </p:txBody>
      </p:sp>
      <p:sp>
        <p:nvSpPr>
          <p:cNvPr id="5" name="Footer Placeholder 4"/>
          <p:cNvSpPr>
            <a:spLocks noGrp="1"/>
          </p:cNvSpPr>
          <p:nvPr>
            <p:ph type="ftr" sz="quarter" idx="11"/>
          </p:nvPr>
        </p:nvSpPr>
        <p:spPr/>
        <p:txBody>
          <a:bodyPr/>
          <a:lstStyle/>
          <a:p>
            <a:r>
              <a:rPr lang="en-US" smtClean="0"/>
              <a:t>Eran Yashiv, Taub and TAU</a:t>
            </a:r>
            <a:endParaRPr lang="en-US"/>
          </a:p>
        </p:txBody>
      </p:sp>
      <p:sp>
        <p:nvSpPr>
          <p:cNvPr id="6" name="Slide Number Placeholder 5"/>
          <p:cNvSpPr>
            <a:spLocks noGrp="1"/>
          </p:cNvSpPr>
          <p:nvPr>
            <p:ph type="sldNum" sz="quarter" idx="12"/>
          </p:nvPr>
        </p:nvSpPr>
        <p:spPr/>
        <p:txBody>
          <a:bodyPr/>
          <a:lstStyle/>
          <a:p>
            <a:fld id="{BFE775AD-932A-4C37-8CF3-155EBB556432}"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98ECA-F7EC-4CFD-B4B8-4AFBBD766064}" type="datetime1">
              <a:rPr lang="en-US" smtClean="0"/>
              <a:pPr/>
              <a:t>10/30/2013</a:t>
            </a:fld>
            <a:endParaRPr lang="en-US"/>
          </a:p>
        </p:txBody>
      </p:sp>
      <p:sp>
        <p:nvSpPr>
          <p:cNvPr id="5" name="Footer Placeholder 4"/>
          <p:cNvSpPr>
            <a:spLocks noGrp="1"/>
          </p:cNvSpPr>
          <p:nvPr>
            <p:ph type="ftr" sz="quarter" idx="11"/>
          </p:nvPr>
        </p:nvSpPr>
        <p:spPr/>
        <p:txBody>
          <a:bodyPr/>
          <a:lstStyle/>
          <a:p>
            <a:r>
              <a:rPr lang="en-US" smtClean="0"/>
              <a:t>Eran Yashiv, Taub and TAU</a:t>
            </a:r>
            <a:endParaRPr lang="en-US"/>
          </a:p>
        </p:txBody>
      </p:sp>
      <p:sp>
        <p:nvSpPr>
          <p:cNvPr id="6" name="Slide Number Placeholder 5"/>
          <p:cNvSpPr>
            <a:spLocks noGrp="1"/>
          </p:cNvSpPr>
          <p:nvPr>
            <p:ph type="sldNum" sz="quarter" idx="12"/>
          </p:nvPr>
        </p:nvSpPr>
        <p:spPr/>
        <p:txBody>
          <a:bodyPr/>
          <a:lstStyle/>
          <a:p>
            <a:fld id="{BFE775AD-932A-4C37-8CF3-155EBB556432}"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863910-5E2C-4A31-A1D6-8EE049D35EDC}" type="datetime1">
              <a:rPr lang="en-US" smtClean="0"/>
              <a:pPr/>
              <a:t>10/30/2013</a:t>
            </a:fld>
            <a:endParaRPr lang="en-US"/>
          </a:p>
        </p:txBody>
      </p:sp>
      <p:sp>
        <p:nvSpPr>
          <p:cNvPr id="5" name="Footer Placeholder 4"/>
          <p:cNvSpPr>
            <a:spLocks noGrp="1"/>
          </p:cNvSpPr>
          <p:nvPr>
            <p:ph type="ftr" sz="quarter" idx="11"/>
          </p:nvPr>
        </p:nvSpPr>
        <p:spPr/>
        <p:txBody>
          <a:bodyPr/>
          <a:lstStyle/>
          <a:p>
            <a:r>
              <a:rPr lang="en-US" smtClean="0"/>
              <a:t>Eran Yashiv, Taub and TAU</a:t>
            </a:r>
            <a:endParaRPr lang="en-US"/>
          </a:p>
        </p:txBody>
      </p:sp>
      <p:sp>
        <p:nvSpPr>
          <p:cNvPr id="6" name="Slide Number Placeholder 5"/>
          <p:cNvSpPr>
            <a:spLocks noGrp="1"/>
          </p:cNvSpPr>
          <p:nvPr>
            <p:ph type="sldNum" sz="quarter" idx="12"/>
          </p:nvPr>
        </p:nvSpPr>
        <p:spPr/>
        <p:txBody>
          <a:bodyPr/>
          <a:lstStyle/>
          <a:p>
            <a:fld id="{BFE775AD-932A-4C37-8CF3-155EBB556432}"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0D5971-FB49-47A8-80C7-2A58CE00A28E}" type="datetime1">
              <a:rPr lang="en-US" smtClean="0"/>
              <a:pPr/>
              <a:t>10/30/2013</a:t>
            </a:fld>
            <a:endParaRPr lang="en-US"/>
          </a:p>
        </p:txBody>
      </p:sp>
      <p:sp>
        <p:nvSpPr>
          <p:cNvPr id="5" name="Footer Placeholder 4"/>
          <p:cNvSpPr>
            <a:spLocks noGrp="1"/>
          </p:cNvSpPr>
          <p:nvPr>
            <p:ph type="ftr" sz="quarter" idx="11"/>
          </p:nvPr>
        </p:nvSpPr>
        <p:spPr/>
        <p:txBody>
          <a:bodyPr/>
          <a:lstStyle/>
          <a:p>
            <a:r>
              <a:rPr lang="en-US" smtClean="0"/>
              <a:t>Eran Yashiv, Taub and TAU</a:t>
            </a:r>
            <a:endParaRPr lang="en-US"/>
          </a:p>
        </p:txBody>
      </p:sp>
      <p:sp>
        <p:nvSpPr>
          <p:cNvPr id="6" name="Slide Number Placeholder 5"/>
          <p:cNvSpPr>
            <a:spLocks noGrp="1"/>
          </p:cNvSpPr>
          <p:nvPr>
            <p:ph type="sldNum" sz="quarter" idx="12"/>
          </p:nvPr>
        </p:nvSpPr>
        <p:spPr/>
        <p:txBody>
          <a:bodyPr/>
          <a:lstStyle/>
          <a:p>
            <a:fld id="{BFE775AD-932A-4C37-8CF3-155EBB556432}"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6AEF75-526D-452F-A558-FB14F29B455D}" type="datetime1">
              <a:rPr lang="en-US" smtClean="0"/>
              <a:pPr/>
              <a:t>10/30/2013</a:t>
            </a:fld>
            <a:endParaRPr lang="en-US"/>
          </a:p>
        </p:txBody>
      </p:sp>
      <p:sp>
        <p:nvSpPr>
          <p:cNvPr id="6" name="Footer Placeholder 5"/>
          <p:cNvSpPr>
            <a:spLocks noGrp="1"/>
          </p:cNvSpPr>
          <p:nvPr>
            <p:ph type="ftr" sz="quarter" idx="11"/>
          </p:nvPr>
        </p:nvSpPr>
        <p:spPr/>
        <p:txBody>
          <a:bodyPr/>
          <a:lstStyle/>
          <a:p>
            <a:r>
              <a:rPr lang="en-US" smtClean="0"/>
              <a:t>Eran Yashiv, Taub and TAU</a:t>
            </a:r>
            <a:endParaRPr lang="en-US"/>
          </a:p>
        </p:txBody>
      </p:sp>
      <p:sp>
        <p:nvSpPr>
          <p:cNvPr id="7" name="Slide Number Placeholder 6"/>
          <p:cNvSpPr>
            <a:spLocks noGrp="1"/>
          </p:cNvSpPr>
          <p:nvPr>
            <p:ph type="sldNum" sz="quarter" idx="12"/>
          </p:nvPr>
        </p:nvSpPr>
        <p:spPr/>
        <p:txBody>
          <a:bodyPr/>
          <a:lstStyle/>
          <a:p>
            <a:fld id="{BFE775AD-932A-4C37-8CF3-155EBB556432}"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96F87F-CF2A-4F22-AD20-910760F81D66}" type="datetime1">
              <a:rPr lang="en-US" smtClean="0"/>
              <a:pPr/>
              <a:t>10/30/2013</a:t>
            </a:fld>
            <a:endParaRPr lang="en-US"/>
          </a:p>
        </p:txBody>
      </p:sp>
      <p:sp>
        <p:nvSpPr>
          <p:cNvPr id="8" name="Footer Placeholder 7"/>
          <p:cNvSpPr>
            <a:spLocks noGrp="1"/>
          </p:cNvSpPr>
          <p:nvPr>
            <p:ph type="ftr" sz="quarter" idx="11"/>
          </p:nvPr>
        </p:nvSpPr>
        <p:spPr/>
        <p:txBody>
          <a:bodyPr/>
          <a:lstStyle/>
          <a:p>
            <a:r>
              <a:rPr lang="en-US" smtClean="0"/>
              <a:t>Eran Yashiv, Taub and TAU</a:t>
            </a:r>
            <a:endParaRPr lang="en-US"/>
          </a:p>
        </p:txBody>
      </p:sp>
      <p:sp>
        <p:nvSpPr>
          <p:cNvPr id="9" name="Slide Number Placeholder 8"/>
          <p:cNvSpPr>
            <a:spLocks noGrp="1"/>
          </p:cNvSpPr>
          <p:nvPr>
            <p:ph type="sldNum" sz="quarter" idx="12"/>
          </p:nvPr>
        </p:nvSpPr>
        <p:spPr/>
        <p:txBody>
          <a:bodyPr/>
          <a:lstStyle/>
          <a:p>
            <a:fld id="{BFE775AD-932A-4C37-8CF3-155EBB556432}"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991A6D-FC58-4D80-A5A7-D33F19D7B0CB}" type="datetime1">
              <a:rPr lang="en-US" smtClean="0"/>
              <a:pPr/>
              <a:t>10/30/2013</a:t>
            </a:fld>
            <a:endParaRPr lang="en-US"/>
          </a:p>
        </p:txBody>
      </p:sp>
      <p:sp>
        <p:nvSpPr>
          <p:cNvPr id="4" name="Footer Placeholder 3"/>
          <p:cNvSpPr>
            <a:spLocks noGrp="1"/>
          </p:cNvSpPr>
          <p:nvPr>
            <p:ph type="ftr" sz="quarter" idx="11"/>
          </p:nvPr>
        </p:nvSpPr>
        <p:spPr/>
        <p:txBody>
          <a:bodyPr/>
          <a:lstStyle/>
          <a:p>
            <a:r>
              <a:rPr lang="en-US" smtClean="0"/>
              <a:t>Eran Yashiv, Taub and TAU</a:t>
            </a:r>
            <a:endParaRPr lang="en-US"/>
          </a:p>
        </p:txBody>
      </p:sp>
      <p:sp>
        <p:nvSpPr>
          <p:cNvPr id="5" name="Slide Number Placeholder 4"/>
          <p:cNvSpPr>
            <a:spLocks noGrp="1"/>
          </p:cNvSpPr>
          <p:nvPr>
            <p:ph type="sldNum" sz="quarter" idx="12"/>
          </p:nvPr>
        </p:nvSpPr>
        <p:spPr/>
        <p:txBody>
          <a:bodyPr/>
          <a:lstStyle/>
          <a:p>
            <a:fld id="{BFE775AD-932A-4C37-8CF3-155EBB556432}"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F1F223-5710-4B19-81F9-70A0D58F2B17}" type="datetime1">
              <a:rPr lang="en-US" smtClean="0"/>
              <a:pPr/>
              <a:t>10/30/2013</a:t>
            </a:fld>
            <a:endParaRPr lang="en-US"/>
          </a:p>
        </p:txBody>
      </p:sp>
      <p:sp>
        <p:nvSpPr>
          <p:cNvPr id="3" name="Footer Placeholder 2"/>
          <p:cNvSpPr>
            <a:spLocks noGrp="1"/>
          </p:cNvSpPr>
          <p:nvPr>
            <p:ph type="ftr" sz="quarter" idx="11"/>
          </p:nvPr>
        </p:nvSpPr>
        <p:spPr/>
        <p:txBody>
          <a:bodyPr/>
          <a:lstStyle/>
          <a:p>
            <a:r>
              <a:rPr lang="en-US" smtClean="0"/>
              <a:t>Eran Yashiv, Taub and TAU</a:t>
            </a:r>
            <a:endParaRPr lang="en-US"/>
          </a:p>
        </p:txBody>
      </p:sp>
      <p:sp>
        <p:nvSpPr>
          <p:cNvPr id="4" name="Slide Number Placeholder 3"/>
          <p:cNvSpPr>
            <a:spLocks noGrp="1"/>
          </p:cNvSpPr>
          <p:nvPr>
            <p:ph type="sldNum" sz="quarter" idx="12"/>
          </p:nvPr>
        </p:nvSpPr>
        <p:spPr/>
        <p:txBody>
          <a:bodyPr/>
          <a:lstStyle/>
          <a:p>
            <a:fld id="{BFE775AD-932A-4C37-8CF3-155EBB556432}"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90CE3-B51B-415B-833A-16C496E07F4D}" type="datetime1">
              <a:rPr lang="en-US" smtClean="0"/>
              <a:pPr/>
              <a:t>10/30/2013</a:t>
            </a:fld>
            <a:endParaRPr lang="en-US"/>
          </a:p>
        </p:txBody>
      </p:sp>
      <p:sp>
        <p:nvSpPr>
          <p:cNvPr id="6" name="Footer Placeholder 5"/>
          <p:cNvSpPr>
            <a:spLocks noGrp="1"/>
          </p:cNvSpPr>
          <p:nvPr>
            <p:ph type="ftr" sz="quarter" idx="11"/>
          </p:nvPr>
        </p:nvSpPr>
        <p:spPr/>
        <p:txBody>
          <a:bodyPr/>
          <a:lstStyle/>
          <a:p>
            <a:r>
              <a:rPr lang="en-US" smtClean="0"/>
              <a:t>Eran Yashiv, Taub and TAU</a:t>
            </a:r>
            <a:endParaRPr lang="en-US"/>
          </a:p>
        </p:txBody>
      </p:sp>
      <p:sp>
        <p:nvSpPr>
          <p:cNvPr id="7" name="Slide Number Placeholder 6"/>
          <p:cNvSpPr>
            <a:spLocks noGrp="1"/>
          </p:cNvSpPr>
          <p:nvPr>
            <p:ph type="sldNum" sz="quarter" idx="12"/>
          </p:nvPr>
        </p:nvSpPr>
        <p:spPr/>
        <p:txBody>
          <a:bodyPr/>
          <a:lstStyle/>
          <a:p>
            <a:fld id="{BFE775AD-932A-4C37-8CF3-155EBB556432}"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CEFD44-FF80-4087-9806-7111EF43BEFD}" type="datetime1">
              <a:rPr lang="en-US" smtClean="0"/>
              <a:pPr/>
              <a:t>10/30/2013</a:t>
            </a:fld>
            <a:endParaRPr lang="en-US"/>
          </a:p>
        </p:txBody>
      </p:sp>
      <p:sp>
        <p:nvSpPr>
          <p:cNvPr id="6" name="Footer Placeholder 5"/>
          <p:cNvSpPr>
            <a:spLocks noGrp="1"/>
          </p:cNvSpPr>
          <p:nvPr>
            <p:ph type="ftr" sz="quarter" idx="11"/>
          </p:nvPr>
        </p:nvSpPr>
        <p:spPr/>
        <p:txBody>
          <a:bodyPr/>
          <a:lstStyle/>
          <a:p>
            <a:r>
              <a:rPr lang="en-US" smtClean="0"/>
              <a:t>Eran Yashiv, Taub and TAU</a:t>
            </a:r>
            <a:endParaRPr lang="en-US"/>
          </a:p>
        </p:txBody>
      </p:sp>
      <p:sp>
        <p:nvSpPr>
          <p:cNvPr id="7" name="Slide Number Placeholder 6"/>
          <p:cNvSpPr>
            <a:spLocks noGrp="1"/>
          </p:cNvSpPr>
          <p:nvPr>
            <p:ph type="sldNum" sz="quarter" idx="12"/>
          </p:nvPr>
        </p:nvSpPr>
        <p:spPr/>
        <p:txBody>
          <a:bodyPr/>
          <a:lstStyle/>
          <a:p>
            <a:fld id="{BFE775AD-932A-4C37-8CF3-155EBB556432}"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856FBD76-E76F-4DB0-BBCD-AF024BAF836D}" type="datetime1">
              <a:rPr lang="en-US" smtClean="0"/>
              <a:pPr/>
              <a:t>10/30/2013</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smtClean="0"/>
              <a:t>Eran Yashiv, Taub and TAU</a:t>
            </a:r>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775AD-932A-4C37-8CF3-155EBB556432}"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Excel_97-2003_Worksheet3.xls"/><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696200" cy="1828800"/>
          </a:xfrm>
        </p:spPr>
        <p:txBody>
          <a:bodyPr/>
          <a:lstStyle/>
          <a:p>
            <a:pPr algn="ctr"/>
            <a:r>
              <a:rPr lang="en-US" sz="3200" b="1" dirty="0" smtClean="0">
                <a:solidFill>
                  <a:schemeClr val="bg1"/>
                </a:solidFill>
                <a:latin typeface="Garamond" pitchFamily="18" charset="0"/>
              </a:rPr>
              <a:t/>
            </a:r>
            <a:br>
              <a:rPr lang="en-US" sz="3200" b="1" dirty="0" smtClean="0">
                <a:solidFill>
                  <a:schemeClr val="bg1"/>
                </a:solidFill>
                <a:latin typeface="Garamond" pitchFamily="18" charset="0"/>
              </a:rPr>
            </a:br>
            <a:r>
              <a:rPr lang="en-US" sz="3200" b="1" dirty="0">
                <a:latin typeface="Garamond" pitchFamily="18" charset="0"/>
              </a:rPr>
              <a:t>The Labor Market of Israeli </a:t>
            </a:r>
            <a:r>
              <a:rPr lang="en-US" sz="3200" b="1" dirty="0" smtClean="0">
                <a:latin typeface="Garamond" pitchFamily="18" charset="0"/>
              </a:rPr>
              <a:t>Arabs</a:t>
            </a:r>
            <a:br>
              <a:rPr lang="en-US" sz="3200" b="1" dirty="0" smtClean="0">
                <a:latin typeface="Garamond" pitchFamily="18" charset="0"/>
              </a:rPr>
            </a:br>
            <a:r>
              <a:rPr lang="en-US" sz="3200" b="1" dirty="0">
                <a:latin typeface="Garamond" pitchFamily="18" charset="0"/>
              </a:rPr>
              <a:t/>
            </a:r>
            <a:br>
              <a:rPr lang="en-US" sz="3200" b="1" dirty="0">
                <a:latin typeface="Garamond" pitchFamily="18" charset="0"/>
              </a:rPr>
            </a:br>
            <a:r>
              <a:rPr lang="en-US" sz="1800" b="1" dirty="0" smtClean="0">
                <a:latin typeface="Garamond" pitchFamily="18" charset="0"/>
              </a:rPr>
              <a:t>(joint work with </a:t>
            </a:r>
            <a:r>
              <a:rPr lang="en-US" sz="1800" b="1" dirty="0" err="1" smtClean="0">
                <a:latin typeface="Garamond" pitchFamily="18" charset="0"/>
              </a:rPr>
              <a:t>Nitsa</a:t>
            </a:r>
            <a:r>
              <a:rPr lang="en-US" sz="1800" b="1" dirty="0" smtClean="0">
                <a:latin typeface="Garamond" pitchFamily="18" charset="0"/>
              </a:rPr>
              <a:t> </a:t>
            </a:r>
            <a:r>
              <a:rPr lang="en-US" sz="1800" b="1" dirty="0" err="1" smtClean="0">
                <a:latin typeface="Garamond" pitchFamily="18" charset="0"/>
              </a:rPr>
              <a:t>Kasir</a:t>
            </a:r>
            <a:r>
              <a:rPr lang="en-US" sz="1800" b="1" dirty="0" smtClean="0">
                <a:latin typeface="Garamond" pitchFamily="18" charset="0"/>
              </a:rPr>
              <a:t>, Bank of Israel)</a:t>
            </a:r>
            <a:br>
              <a:rPr lang="en-US" sz="1800" b="1" dirty="0" smtClean="0">
                <a:latin typeface="Garamond" pitchFamily="18" charset="0"/>
              </a:rPr>
            </a:br>
            <a:r>
              <a:rPr lang="en-US" sz="1800" b="1" dirty="0" smtClean="0">
                <a:latin typeface="Garamond" pitchFamily="18" charset="0"/>
              </a:rPr>
              <a:t/>
            </a:r>
            <a:br>
              <a:rPr lang="en-US" sz="1800" b="1" dirty="0" smtClean="0">
                <a:latin typeface="Garamond" pitchFamily="18" charset="0"/>
              </a:rPr>
            </a:br>
            <a:r>
              <a:rPr lang="en-US" sz="1800" b="1" dirty="0" smtClean="0">
                <a:solidFill>
                  <a:schemeClr val="bg1"/>
                </a:solidFill>
                <a:latin typeface="Garamond" pitchFamily="18" charset="0"/>
              </a:rPr>
              <a:t>October 31</a:t>
            </a:r>
            <a:r>
              <a:rPr lang="en-US" sz="1800" b="1" dirty="0" smtClean="0">
                <a:solidFill>
                  <a:schemeClr val="bg1"/>
                </a:solidFill>
                <a:latin typeface="Garamond" pitchFamily="18" charset="0"/>
              </a:rPr>
              <a:t>, </a:t>
            </a:r>
            <a:r>
              <a:rPr lang="en-US" sz="1800" b="1" dirty="0" smtClean="0">
                <a:solidFill>
                  <a:schemeClr val="bg1"/>
                </a:solidFill>
                <a:latin typeface="Garamond" pitchFamily="18" charset="0"/>
              </a:rPr>
              <a:t>2013</a:t>
            </a:r>
            <a:br>
              <a:rPr lang="en-US" sz="1800" b="1" dirty="0" smtClean="0">
                <a:solidFill>
                  <a:schemeClr val="bg1"/>
                </a:solidFill>
                <a:latin typeface="Garamond" pitchFamily="18" charset="0"/>
              </a:rPr>
            </a:br>
            <a:r>
              <a:rPr lang="en-US" sz="1800" b="1" dirty="0" smtClean="0">
                <a:solidFill>
                  <a:schemeClr val="bg1"/>
                </a:solidFill>
                <a:latin typeface="Garamond" pitchFamily="18" charset="0"/>
              </a:rPr>
              <a:t>Presentation </a:t>
            </a:r>
            <a:r>
              <a:rPr lang="en-US" sz="1800" b="1" dirty="0" smtClean="0">
                <a:solidFill>
                  <a:schemeClr val="bg1"/>
                </a:solidFill>
                <a:latin typeface="Garamond" pitchFamily="18" charset="0"/>
              </a:rPr>
              <a:t>at NYU-TA </a:t>
            </a:r>
            <a:r>
              <a:rPr lang="en-US" sz="1800" dirty="0"/>
              <a:t/>
            </a:r>
            <a:br>
              <a:rPr lang="en-US" sz="1800" dirty="0"/>
            </a:br>
            <a:endParaRPr lang="en-US" sz="1800" b="1" dirty="0">
              <a:solidFill>
                <a:schemeClr val="bg1"/>
              </a:solidFill>
              <a:latin typeface="Garamond" pitchFamily="18" charset="0"/>
            </a:endParaRPr>
          </a:p>
        </p:txBody>
      </p:sp>
      <p:sp>
        <p:nvSpPr>
          <p:cNvPr id="3" name="Subtitle 2"/>
          <p:cNvSpPr>
            <a:spLocks noGrp="1"/>
          </p:cNvSpPr>
          <p:nvPr>
            <p:ph type="subTitle" idx="1"/>
          </p:nvPr>
        </p:nvSpPr>
        <p:spPr>
          <a:xfrm>
            <a:off x="762000" y="3657600"/>
            <a:ext cx="6858000" cy="990600"/>
          </a:xfrm>
        </p:spPr>
        <p:txBody>
          <a:bodyPr>
            <a:noAutofit/>
          </a:bodyPr>
          <a:lstStyle/>
          <a:p>
            <a:r>
              <a:rPr lang="en-US" sz="2400" b="1" dirty="0" smtClean="0">
                <a:latin typeface="Garamond" pitchFamily="18" charset="0"/>
              </a:rPr>
              <a:t>Eran Yashiv</a:t>
            </a:r>
          </a:p>
          <a:p>
            <a:r>
              <a:rPr lang="en-US" sz="2000" b="1" dirty="0" smtClean="0">
                <a:latin typeface="Garamond" pitchFamily="18" charset="0"/>
              </a:rPr>
              <a:t>Chair, Department  of Public Policy</a:t>
            </a:r>
          </a:p>
          <a:p>
            <a:r>
              <a:rPr lang="en-US" sz="2000" b="1" dirty="0" smtClean="0">
                <a:latin typeface="Garamond" pitchFamily="18" charset="0"/>
              </a:rPr>
              <a:t>Associate Professor, the Eitan Berglas School of Economics</a:t>
            </a:r>
          </a:p>
          <a:p>
            <a:r>
              <a:rPr lang="en-US" sz="2000" b="1" dirty="0" smtClean="0">
                <a:latin typeface="Garamond" pitchFamily="18" charset="0"/>
              </a:rPr>
              <a:t>Director of the Center for Regulation Policy</a:t>
            </a:r>
          </a:p>
          <a:p>
            <a:endParaRPr lang="en-US" sz="2000" b="1" dirty="0" smtClean="0">
              <a:latin typeface="Garamond" pitchFamily="18" charset="0"/>
            </a:endParaRPr>
          </a:p>
          <a:p>
            <a:r>
              <a:rPr lang="en-US" sz="2000" b="1" dirty="0" smtClean="0">
                <a:latin typeface="Garamond" pitchFamily="18" charset="0"/>
              </a:rPr>
              <a:t>Tel-Aviv University</a:t>
            </a:r>
          </a:p>
          <a:p>
            <a:endParaRPr lang="en-US" sz="2000" b="1" i="1" dirty="0" smtClean="0">
              <a:latin typeface="Garamond" pitchFamily="18" charset="0"/>
            </a:endParaRPr>
          </a:p>
          <a:p>
            <a:pPr algn="ctr"/>
            <a:endParaRPr lang="en-US" sz="1800" b="1" dirty="0" smtClean="0">
              <a:solidFill>
                <a:srgbClr val="7030A0"/>
              </a:solidFill>
              <a:latin typeface="Garamond" pitchFamily="18" charset="0"/>
            </a:endParaRPr>
          </a:p>
          <a:p>
            <a:pPr algn="ctr"/>
            <a:endParaRPr lang="en-US" sz="1800" b="1" dirty="0">
              <a:solidFill>
                <a:srgbClr val="7030A0"/>
              </a:solidFill>
              <a:latin typeface="Garamond" pitchFamily="18" charset="0"/>
            </a:endParaRPr>
          </a:p>
          <a:p>
            <a:endParaRPr lang="en-US" sz="2000" b="1" i="1" dirty="0">
              <a:latin typeface="Garamond" pitchFamily="18" charset="0"/>
            </a:endParaRPr>
          </a:p>
        </p:txBody>
      </p:sp>
    </p:spTree>
    <p:extLst>
      <p:ext uri="{BB962C8B-B14F-4D97-AF65-F5344CB8AC3E}">
        <p14:creationId xmlns:p14="http://schemas.microsoft.com/office/powerpoint/2010/main" val="237772170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he-IL"/>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126830020"/>
              </p:ext>
            </p:extLst>
          </p:nvPr>
        </p:nvGraphicFramePr>
        <p:xfrm>
          <a:off x="533400" y="838200"/>
          <a:ext cx="7696541" cy="3209290"/>
        </p:xfrm>
        <a:graphic>
          <a:graphicData uri="http://schemas.openxmlformats.org/drawingml/2006/table">
            <a:tbl>
              <a:tblPr firstRow="1" firstCol="1" bandRow="1">
                <a:tableStyleId>{5C22544A-7EE6-4342-B048-85BDC9FD1C3A}</a:tableStyleId>
              </a:tblPr>
              <a:tblGrid>
                <a:gridCol w="2143676"/>
                <a:gridCol w="1704595"/>
                <a:gridCol w="1923775"/>
                <a:gridCol w="1924495"/>
              </a:tblGrid>
              <a:tr h="1273810">
                <a:tc>
                  <a:txBody>
                    <a:bodyPr/>
                    <a:lstStyle/>
                    <a:p>
                      <a:pPr marL="0" marR="0" algn="ctr">
                        <a:lnSpc>
                          <a:spcPct val="200000"/>
                        </a:lnSpc>
                        <a:spcBef>
                          <a:spcPts val="0"/>
                        </a:spcBef>
                        <a:spcAft>
                          <a:spcPts val="0"/>
                        </a:spcAft>
                      </a:pPr>
                      <a:r>
                        <a:rPr lang="en-GB" sz="1200" u="none" strike="noStrike" dirty="0">
                          <a:effectLst/>
                        </a:rPr>
                        <a:t> </a:t>
                      </a:r>
                      <a:endParaRPr lang="en-US" sz="1100" dirty="0">
                        <a:effectLst/>
                        <a:latin typeface="Calibri"/>
                        <a:ea typeface="Calibri"/>
                        <a:cs typeface="Arial"/>
                      </a:endParaRPr>
                    </a:p>
                  </a:txBody>
                  <a:tcPr marL="36866" marR="36866" marT="0" marB="0"/>
                </a:tc>
                <a:tc>
                  <a:txBody>
                    <a:bodyPr/>
                    <a:lstStyle/>
                    <a:p>
                      <a:pPr marL="0" marR="0" indent="457200">
                        <a:lnSpc>
                          <a:spcPct val="200000"/>
                        </a:lnSpc>
                        <a:spcBef>
                          <a:spcPts val="0"/>
                        </a:spcBef>
                        <a:spcAft>
                          <a:spcPts val="0"/>
                        </a:spcAft>
                      </a:pPr>
                      <a:r>
                        <a:rPr lang="en-GB" sz="1200">
                          <a:effectLst/>
                        </a:rPr>
                        <a:t>Poverty</a:t>
                      </a:r>
                      <a:endParaRPr lang="en-US" sz="1100">
                        <a:effectLst/>
                      </a:endParaRPr>
                    </a:p>
                    <a:p>
                      <a:pPr marL="0" marR="0" indent="457200">
                        <a:lnSpc>
                          <a:spcPct val="200000"/>
                        </a:lnSpc>
                        <a:spcBef>
                          <a:spcPts val="0"/>
                        </a:spcBef>
                        <a:spcAft>
                          <a:spcPts val="0"/>
                        </a:spcAft>
                      </a:pPr>
                      <a:r>
                        <a:rPr lang="en-GB" sz="1200">
                          <a:effectLst/>
                        </a:rPr>
                        <a:t>rates 2010/11</a:t>
                      </a:r>
                      <a:endParaRPr lang="en-US" sz="1100">
                        <a:effectLst/>
                        <a:latin typeface="Calibri"/>
                        <a:ea typeface="Calibri"/>
                        <a:cs typeface="Arial"/>
                      </a:endParaRPr>
                    </a:p>
                  </a:txBody>
                  <a:tcPr marL="36866" marR="36866" marT="0" marB="0" anchor="ctr"/>
                </a:tc>
                <a:tc>
                  <a:txBody>
                    <a:bodyPr/>
                    <a:lstStyle/>
                    <a:p>
                      <a:pPr marL="0" marR="0" algn="ctr">
                        <a:lnSpc>
                          <a:spcPct val="200000"/>
                        </a:lnSpc>
                        <a:spcBef>
                          <a:spcPts val="0"/>
                        </a:spcBef>
                        <a:spcAft>
                          <a:spcPts val="0"/>
                        </a:spcAft>
                      </a:pPr>
                      <a:r>
                        <a:rPr lang="en-GB" sz="1200" dirty="0">
                          <a:effectLst/>
                        </a:rPr>
                        <a:t>Male employment rates 2011</a:t>
                      </a:r>
                      <a:endParaRPr lang="en-US" sz="1100" dirty="0">
                        <a:effectLst/>
                        <a:latin typeface="Calibri"/>
                        <a:ea typeface="Calibri"/>
                        <a:cs typeface="Arial"/>
                      </a:endParaRPr>
                    </a:p>
                  </a:txBody>
                  <a:tcPr marL="36866" marR="36866" marT="0" marB="0" anchor="ctr"/>
                </a:tc>
                <a:tc>
                  <a:txBody>
                    <a:bodyPr/>
                    <a:lstStyle/>
                    <a:p>
                      <a:pPr marL="0" marR="0" algn="ctr">
                        <a:lnSpc>
                          <a:spcPct val="200000"/>
                        </a:lnSpc>
                        <a:spcBef>
                          <a:spcPts val="0"/>
                        </a:spcBef>
                        <a:spcAft>
                          <a:spcPts val="0"/>
                        </a:spcAft>
                      </a:pPr>
                      <a:r>
                        <a:rPr lang="en-GB" sz="1200">
                          <a:effectLst/>
                        </a:rPr>
                        <a:t>Female employment rates 2011</a:t>
                      </a:r>
                      <a:endParaRPr lang="en-US" sz="1100">
                        <a:effectLst/>
                        <a:latin typeface="Calibri"/>
                        <a:ea typeface="Calibri"/>
                        <a:cs typeface="Arial"/>
                      </a:endParaRPr>
                    </a:p>
                  </a:txBody>
                  <a:tcPr marL="36866" marR="36866" marT="0" marB="0" anchor="ctr"/>
                </a:tc>
              </a:tr>
              <a:tr h="529590">
                <a:tc>
                  <a:txBody>
                    <a:bodyPr/>
                    <a:lstStyle/>
                    <a:p>
                      <a:pPr marL="0" marR="0" algn="ctr">
                        <a:lnSpc>
                          <a:spcPct val="200000"/>
                        </a:lnSpc>
                        <a:spcBef>
                          <a:spcPts val="0"/>
                        </a:spcBef>
                        <a:spcAft>
                          <a:spcPts val="0"/>
                        </a:spcAft>
                      </a:pPr>
                      <a:r>
                        <a:rPr lang="en-GB" sz="1200">
                          <a:effectLst/>
                        </a:rPr>
                        <a:t>Total</a:t>
                      </a:r>
                      <a:endParaRPr lang="en-US" sz="1100">
                        <a:effectLst/>
                        <a:latin typeface="Calibri"/>
                        <a:ea typeface="Calibri"/>
                        <a:cs typeface="Arial"/>
                      </a:endParaRPr>
                    </a:p>
                  </a:txBody>
                  <a:tcPr marL="36866" marR="36866" marT="0" marB="0"/>
                </a:tc>
                <a:tc>
                  <a:txBody>
                    <a:bodyPr/>
                    <a:lstStyle/>
                    <a:p>
                      <a:pPr marL="0" marR="0" algn="ctr">
                        <a:lnSpc>
                          <a:spcPct val="200000"/>
                        </a:lnSpc>
                        <a:spcBef>
                          <a:spcPts val="0"/>
                        </a:spcBef>
                        <a:spcAft>
                          <a:spcPts val="0"/>
                        </a:spcAft>
                      </a:pPr>
                      <a:r>
                        <a:rPr lang="en-GB" sz="1200">
                          <a:effectLst/>
                        </a:rPr>
                        <a:t>24.3</a:t>
                      </a:r>
                      <a:endParaRPr lang="en-US" sz="1100">
                        <a:effectLst/>
                        <a:latin typeface="Calibri"/>
                        <a:ea typeface="Calibri"/>
                        <a:cs typeface="Arial"/>
                      </a:endParaRPr>
                    </a:p>
                  </a:txBody>
                  <a:tcPr marL="36866" marR="36866" marT="0" marB="0"/>
                </a:tc>
                <a:tc>
                  <a:txBody>
                    <a:bodyPr/>
                    <a:lstStyle/>
                    <a:p>
                      <a:pPr marL="0" marR="0" algn="ctr">
                        <a:lnSpc>
                          <a:spcPct val="200000"/>
                        </a:lnSpc>
                        <a:spcBef>
                          <a:spcPts val="0"/>
                        </a:spcBef>
                        <a:spcAft>
                          <a:spcPts val="0"/>
                        </a:spcAft>
                      </a:pPr>
                      <a:r>
                        <a:rPr lang="en-GB" sz="1200">
                          <a:effectLst/>
                        </a:rPr>
                        <a:t>77.7</a:t>
                      </a:r>
                      <a:endParaRPr lang="en-US" sz="1100">
                        <a:effectLst/>
                        <a:latin typeface="Calibri"/>
                        <a:ea typeface="Calibri"/>
                        <a:cs typeface="Arial"/>
                      </a:endParaRPr>
                    </a:p>
                  </a:txBody>
                  <a:tcPr marL="36866" marR="36866" marT="0" marB="0"/>
                </a:tc>
                <a:tc>
                  <a:txBody>
                    <a:bodyPr/>
                    <a:lstStyle/>
                    <a:p>
                      <a:pPr marL="0" marR="0" algn="ctr">
                        <a:lnSpc>
                          <a:spcPct val="200000"/>
                        </a:lnSpc>
                        <a:spcBef>
                          <a:spcPts val="0"/>
                        </a:spcBef>
                        <a:spcAft>
                          <a:spcPts val="0"/>
                        </a:spcAft>
                      </a:pPr>
                      <a:r>
                        <a:rPr lang="en-GB" sz="1200">
                          <a:effectLst/>
                        </a:rPr>
                        <a:t>66.3</a:t>
                      </a:r>
                      <a:endParaRPr lang="en-US" sz="1100">
                        <a:effectLst/>
                        <a:latin typeface="Calibri"/>
                        <a:ea typeface="Calibri"/>
                        <a:cs typeface="Arial"/>
                      </a:endParaRPr>
                    </a:p>
                  </a:txBody>
                  <a:tcPr marL="36866" marR="36866" marT="0" marB="0"/>
                </a:tc>
              </a:tr>
              <a:tr h="447040">
                <a:tc>
                  <a:txBody>
                    <a:bodyPr/>
                    <a:lstStyle/>
                    <a:p>
                      <a:pPr marL="0" marR="0" algn="ctr">
                        <a:lnSpc>
                          <a:spcPct val="200000"/>
                        </a:lnSpc>
                        <a:spcBef>
                          <a:spcPts val="0"/>
                        </a:spcBef>
                        <a:spcAft>
                          <a:spcPts val="0"/>
                        </a:spcAft>
                      </a:pPr>
                      <a:r>
                        <a:rPr lang="en-GB" sz="1200">
                          <a:effectLst/>
                        </a:rPr>
                        <a:t>Non Orthodox Jews </a:t>
                      </a:r>
                      <a:endParaRPr lang="en-US" sz="1100">
                        <a:effectLst/>
                        <a:latin typeface="Calibri"/>
                        <a:ea typeface="Calibri"/>
                        <a:cs typeface="Arial"/>
                      </a:endParaRPr>
                    </a:p>
                  </a:txBody>
                  <a:tcPr marL="36866" marR="36866" marT="0" marB="0"/>
                </a:tc>
                <a:tc>
                  <a:txBody>
                    <a:bodyPr/>
                    <a:lstStyle/>
                    <a:p>
                      <a:pPr marL="0" marR="0" algn="ctr">
                        <a:lnSpc>
                          <a:spcPct val="200000"/>
                        </a:lnSpc>
                        <a:spcBef>
                          <a:spcPts val="0"/>
                        </a:spcBef>
                        <a:spcAft>
                          <a:spcPts val="0"/>
                        </a:spcAft>
                      </a:pPr>
                      <a:r>
                        <a:rPr lang="en-GB" sz="1200" dirty="0">
                          <a:effectLst/>
                        </a:rPr>
                        <a:t> </a:t>
                      </a:r>
                      <a:r>
                        <a:rPr lang="en-GB" sz="1200" dirty="0" smtClean="0">
                          <a:effectLst/>
                        </a:rPr>
                        <a:t>10.6</a:t>
                      </a:r>
                      <a:endParaRPr lang="en-US" sz="1100" dirty="0">
                        <a:effectLst/>
                        <a:latin typeface="Calibri"/>
                        <a:ea typeface="Calibri"/>
                        <a:cs typeface="Arial"/>
                      </a:endParaRPr>
                    </a:p>
                  </a:txBody>
                  <a:tcPr marL="36866" marR="36866" marT="0" marB="0"/>
                </a:tc>
                <a:tc>
                  <a:txBody>
                    <a:bodyPr/>
                    <a:lstStyle/>
                    <a:p>
                      <a:pPr marL="0" marR="0" algn="ctr">
                        <a:lnSpc>
                          <a:spcPct val="200000"/>
                        </a:lnSpc>
                        <a:spcBef>
                          <a:spcPts val="0"/>
                        </a:spcBef>
                        <a:spcAft>
                          <a:spcPts val="0"/>
                        </a:spcAft>
                      </a:pPr>
                      <a:r>
                        <a:rPr lang="en-GB" sz="1200">
                          <a:effectLst/>
                        </a:rPr>
                        <a:t>81.4</a:t>
                      </a:r>
                      <a:endParaRPr lang="en-US" sz="1100">
                        <a:effectLst/>
                        <a:latin typeface="Calibri"/>
                        <a:ea typeface="Calibri"/>
                        <a:cs typeface="Arial"/>
                      </a:endParaRPr>
                    </a:p>
                  </a:txBody>
                  <a:tcPr marL="36866" marR="36866" marT="0" marB="0"/>
                </a:tc>
                <a:tc>
                  <a:txBody>
                    <a:bodyPr/>
                    <a:lstStyle/>
                    <a:p>
                      <a:pPr marL="0" marR="0" algn="ctr">
                        <a:lnSpc>
                          <a:spcPct val="200000"/>
                        </a:lnSpc>
                        <a:spcBef>
                          <a:spcPts val="0"/>
                        </a:spcBef>
                        <a:spcAft>
                          <a:spcPts val="0"/>
                        </a:spcAft>
                      </a:pPr>
                      <a:r>
                        <a:rPr lang="en-GB" sz="1200">
                          <a:effectLst/>
                        </a:rPr>
                        <a:t>75.4</a:t>
                      </a:r>
                      <a:endParaRPr lang="en-US" sz="1100">
                        <a:effectLst/>
                        <a:latin typeface="Calibri"/>
                        <a:ea typeface="Calibri"/>
                        <a:cs typeface="Arial"/>
                      </a:endParaRPr>
                    </a:p>
                  </a:txBody>
                  <a:tcPr marL="36866" marR="36866" marT="0" marB="0"/>
                </a:tc>
              </a:tr>
              <a:tr h="490855">
                <a:tc>
                  <a:txBody>
                    <a:bodyPr/>
                    <a:lstStyle/>
                    <a:p>
                      <a:pPr marL="0" marR="0" algn="ctr">
                        <a:lnSpc>
                          <a:spcPct val="200000"/>
                        </a:lnSpc>
                        <a:spcBef>
                          <a:spcPts val="0"/>
                        </a:spcBef>
                        <a:spcAft>
                          <a:spcPts val="0"/>
                        </a:spcAft>
                      </a:pPr>
                      <a:r>
                        <a:rPr lang="en-GB" sz="1200">
                          <a:effectLst/>
                        </a:rPr>
                        <a:t>Ultra-Orthodox Jews</a:t>
                      </a:r>
                      <a:endParaRPr lang="en-US" sz="1100">
                        <a:effectLst/>
                        <a:latin typeface="Calibri"/>
                        <a:ea typeface="Calibri"/>
                        <a:cs typeface="Arial"/>
                      </a:endParaRPr>
                    </a:p>
                  </a:txBody>
                  <a:tcPr marL="36866" marR="36866" marT="0" marB="0"/>
                </a:tc>
                <a:tc>
                  <a:txBody>
                    <a:bodyPr/>
                    <a:lstStyle/>
                    <a:p>
                      <a:pPr marL="0" marR="0" algn="ctr">
                        <a:lnSpc>
                          <a:spcPct val="200000"/>
                        </a:lnSpc>
                        <a:spcBef>
                          <a:spcPts val="0"/>
                        </a:spcBef>
                        <a:spcAft>
                          <a:spcPts val="0"/>
                        </a:spcAft>
                      </a:pPr>
                      <a:r>
                        <a:rPr lang="en-GB" sz="1200" b="1" dirty="0">
                          <a:solidFill>
                            <a:srgbClr val="C00000"/>
                          </a:solidFill>
                          <a:effectLst/>
                        </a:rPr>
                        <a:t>55.4</a:t>
                      </a:r>
                      <a:endParaRPr lang="en-US" sz="1100" b="1" dirty="0">
                        <a:solidFill>
                          <a:srgbClr val="C00000"/>
                        </a:solidFill>
                        <a:effectLst/>
                        <a:latin typeface="Calibri"/>
                        <a:ea typeface="Calibri"/>
                        <a:cs typeface="Arial"/>
                      </a:endParaRPr>
                    </a:p>
                  </a:txBody>
                  <a:tcPr marL="36866" marR="36866" marT="0" marB="0"/>
                </a:tc>
                <a:tc>
                  <a:txBody>
                    <a:bodyPr/>
                    <a:lstStyle/>
                    <a:p>
                      <a:pPr marL="0" marR="0" algn="ctr">
                        <a:lnSpc>
                          <a:spcPct val="200000"/>
                        </a:lnSpc>
                        <a:spcBef>
                          <a:spcPts val="0"/>
                        </a:spcBef>
                        <a:spcAft>
                          <a:spcPts val="0"/>
                        </a:spcAft>
                      </a:pPr>
                      <a:r>
                        <a:rPr lang="en-GB" sz="1200" b="1" dirty="0">
                          <a:solidFill>
                            <a:srgbClr val="C00000"/>
                          </a:solidFill>
                          <a:effectLst/>
                        </a:rPr>
                        <a:t>45.1</a:t>
                      </a:r>
                      <a:endParaRPr lang="en-US" sz="1100" b="1" dirty="0">
                        <a:solidFill>
                          <a:srgbClr val="C00000"/>
                        </a:solidFill>
                        <a:effectLst/>
                        <a:latin typeface="Calibri"/>
                        <a:ea typeface="Calibri"/>
                        <a:cs typeface="Arial"/>
                      </a:endParaRPr>
                    </a:p>
                  </a:txBody>
                  <a:tcPr marL="36866" marR="36866" marT="0" marB="0"/>
                </a:tc>
                <a:tc>
                  <a:txBody>
                    <a:bodyPr/>
                    <a:lstStyle/>
                    <a:p>
                      <a:pPr marL="0" marR="0" algn="ctr">
                        <a:lnSpc>
                          <a:spcPct val="200000"/>
                        </a:lnSpc>
                        <a:spcBef>
                          <a:spcPts val="0"/>
                        </a:spcBef>
                        <a:spcAft>
                          <a:spcPts val="0"/>
                        </a:spcAft>
                      </a:pPr>
                      <a:r>
                        <a:rPr lang="en-GB" sz="1200">
                          <a:effectLst/>
                        </a:rPr>
                        <a:t>61.0</a:t>
                      </a:r>
                      <a:endParaRPr lang="en-US" sz="1100">
                        <a:effectLst/>
                        <a:latin typeface="Calibri"/>
                        <a:ea typeface="Calibri"/>
                        <a:cs typeface="Arial"/>
                      </a:endParaRPr>
                    </a:p>
                  </a:txBody>
                  <a:tcPr marL="36866" marR="36866" marT="0" marB="0"/>
                </a:tc>
              </a:tr>
              <a:tr h="467995">
                <a:tc>
                  <a:txBody>
                    <a:bodyPr/>
                    <a:lstStyle/>
                    <a:p>
                      <a:pPr marL="0" marR="0" algn="ctr">
                        <a:lnSpc>
                          <a:spcPct val="200000"/>
                        </a:lnSpc>
                        <a:spcBef>
                          <a:spcPts val="0"/>
                        </a:spcBef>
                        <a:spcAft>
                          <a:spcPts val="0"/>
                        </a:spcAft>
                      </a:pPr>
                      <a:r>
                        <a:rPr lang="en-GB" sz="1200">
                          <a:effectLst/>
                        </a:rPr>
                        <a:t>Arabs</a:t>
                      </a:r>
                      <a:endParaRPr lang="en-US" sz="1100">
                        <a:effectLst/>
                        <a:latin typeface="Calibri"/>
                        <a:ea typeface="Calibri"/>
                        <a:cs typeface="Arial"/>
                      </a:endParaRPr>
                    </a:p>
                  </a:txBody>
                  <a:tcPr marL="36866" marR="36866" marT="0" marB="0"/>
                </a:tc>
                <a:tc>
                  <a:txBody>
                    <a:bodyPr/>
                    <a:lstStyle/>
                    <a:p>
                      <a:pPr marL="0" marR="0" algn="ctr">
                        <a:lnSpc>
                          <a:spcPct val="200000"/>
                        </a:lnSpc>
                        <a:spcBef>
                          <a:spcPts val="0"/>
                        </a:spcBef>
                        <a:spcAft>
                          <a:spcPts val="0"/>
                        </a:spcAft>
                      </a:pPr>
                      <a:r>
                        <a:rPr lang="en-GB" sz="1200" b="1" dirty="0">
                          <a:solidFill>
                            <a:srgbClr val="C00000"/>
                          </a:solidFill>
                          <a:effectLst/>
                        </a:rPr>
                        <a:t>56.6</a:t>
                      </a:r>
                      <a:endParaRPr lang="en-US" sz="1100" b="1" dirty="0">
                        <a:solidFill>
                          <a:srgbClr val="C00000"/>
                        </a:solidFill>
                        <a:effectLst/>
                        <a:latin typeface="Calibri"/>
                        <a:ea typeface="Calibri"/>
                        <a:cs typeface="Arial"/>
                      </a:endParaRPr>
                    </a:p>
                  </a:txBody>
                  <a:tcPr marL="36866" marR="36866" marT="0" marB="0"/>
                </a:tc>
                <a:tc>
                  <a:txBody>
                    <a:bodyPr/>
                    <a:lstStyle/>
                    <a:p>
                      <a:pPr marL="0" marR="0" algn="ctr">
                        <a:lnSpc>
                          <a:spcPct val="200000"/>
                        </a:lnSpc>
                        <a:spcBef>
                          <a:spcPts val="0"/>
                        </a:spcBef>
                        <a:spcAft>
                          <a:spcPts val="0"/>
                        </a:spcAft>
                      </a:pPr>
                      <a:r>
                        <a:rPr lang="en-GB" sz="1200" dirty="0">
                          <a:effectLst/>
                        </a:rPr>
                        <a:t>72.2</a:t>
                      </a:r>
                      <a:endParaRPr lang="en-US" sz="1100" dirty="0">
                        <a:effectLst/>
                        <a:latin typeface="Calibri"/>
                        <a:ea typeface="Calibri"/>
                        <a:cs typeface="Arial"/>
                      </a:endParaRPr>
                    </a:p>
                  </a:txBody>
                  <a:tcPr marL="36866" marR="36866" marT="0" marB="0"/>
                </a:tc>
                <a:tc>
                  <a:txBody>
                    <a:bodyPr/>
                    <a:lstStyle/>
                    <a:p>
                      <a:pPr marL="0" marR="0" algn="ctr">
                        <a:lnSpc>
                          <a:spcPct val="200000"/>
                        </a:lnSpc>
                        <a:spcBef>
                          <a:spcPts val="0"/>
                        </a:spcBef>
                        <a:spcAft>
                          <a:spcPts val="0"/>
                        </a:spcAft>
                      </a:pPr>
                      <a:r>
                        <a:rPr lang="en-GB" sz="1200" b="1" dirty="0">
                          <a:solidFill>
                            <a:srgbClr val="C00000"/>
                          </a:solidFill>
                          <a:effectLst/>
                        </a:rPr>
                        <a:t>26.8</a:t>
                      </a:r>
                      <a:endParaRPr lang="en-US" sz="1100" b="1" dirty="0">
                        <a:solidFill>
                          <a:srgbClr val="C00000"/>
                        </a:solidFill>
                        <a:effectLst/>
                        <a:latin typeface="Calibri"/>
                        <a:ea typeface="Calibri"/>
                        <a:cs typeface="Arial"/>
                      </a:endParaRPr>
                    </a:p>
                  </a:txBody>
                  <a:tcPr marL="36866" marR="36866" marT="0" marB="0"/>
                </a:tc>
              </a:tr>
            </a:tbl>
          </a:graphicData>
        </a:graphic>
      </p:graphicFrame>
      <p:sp>
        <p:nvSpPr>
          <p:cNvPr id="9" name="Content Placeholder 8"/>
          <p:cNvSpPr>
            <a:spLocks noGrp="1"/>
          </p:cNvSpPr>
          <p:nvPr>
            <p:ph sz="half" idx="2"/>
          </p:nvPr>
        </p:nvSpPr>
        <p:spPr>
          <a:xfrm>
            <a:off x="2971800" y="4800600"/>
            <a:ext cx="3657600" cy="3767328"/>
          </a:xfrm>
        </p:spPr>
        <p:txBody>
          <a:bodyPr/>
          <a:lstStyle/>
          <a:p>
            <a:endParaRPr lang="he-IL" dirty="0"/>
          </a:p>
        </p:txBody>
      </p:sp>
      <p:sp>
        <p:nvSpPr>
          <p:cNvPr id="4" name="Footer Placeholder 3"/>
          <p:cNvSpPr>
            <a:spLocks noGrp="1"/>
          </p:cNvSpPr>
          <p:nvPr>
            <p:ph type="ftr" sz="quarter" idx="11"/>
          </p:nvPr>
        </p:nvSpPr>
        <p:spPr/>
        <p:txBody>
          <a:bodyPr/>
          <a:lstStyle/>
          <a:p>
            <a:r>
              <a:rPr lang="en-US" dirty="0" smtClean="0"/>
              <a:t>Eran Yashiv, TAU</a:t>
            </a:r>
            <a:endParaRPr lang="en-US" dirty="0"/>
          </a:p>
        </p:txBody>
      </p:sp>
      <p:sp>
        <p:nvSpPr>
          <p:cNvPr id="5" name="Slide Number Placeholder 4"/>
          <p:cNvSpPr>
            <a:spLocks noGrp="1"/>
          </p:cNvSpPr>
          <p:nvPr>
            <p:ph type="sldNum" sz="quarter" idx="12"/>
          </p:nvPr>
        </p:nvSpPr>
        <p:spPr/>
        <p:txBody>
          <a:bodyPr/>
          <a:lstStyle/>
          <a:p>
            <a:fld id="{BFE775AD-932A-4C37-8CF3-155EBB556432}" type="slidenum">
              <a:rPr lang="en-US" smtClean="0"/>
              <a:pPr/>
              <a:t>10</a:t>
            </a:fld>
            <a:endParaRPr lang="en-US"/>
          </a:p>
        </p:txBody>
      </p:sp>
      <p:sp>
        <p:nvSpPr>
          <p:cNvPr id="7" name="Rectangle 1"/>
          <p:cNvSpPr>
            <a:spLocks noChangeArrowheads="1"/>
          </p:cNvSpPr>
          <p:nvPr/>
        </p:nvSpPr>
        <p:spPr bwMode="auto">
          <a:xfrm>
            <a:off x="0" y="4251067"/>
            <a:ext cx="1609958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200" b="1" i="0" u="sng" strike="noStrike" cap="none" normalizeH="0" baseline="0" dirty="0" smtClean="0">
                <a:ln>
                  <a:noFill/>
                </a:ln>
                <a:solidFill>
                  <a:schemeClr val="tx1"/>
                </a:solidFill>
                <a:effectLst/>
                <a:latin typeface="Palatino Linotype" pitchFamily="18" charset="0"/>
                <a:ea typeface="Calibri" pitchFamily="34" charset="0"/>
                <a:cs typeface="Palatino Linotypep" charset="0"/>
              </a:rPr>
              <a:t>Notes: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indent="457200" eaLnBrk="0" fontAlgn="base" hangingPunct="0">
              <a:spcBef>
                <a:spcPct val="0"/>
              </a:spcBef>
              <a:spcAft>
                <a:spcPct val="0"/>
              </a:spcAft>
            </a:pPr>
            <a:r>
              <a:rPr kumimoji="0" lang="en-GB" sz="1200" b="0" i="0" u="none" strike="noStrike" cap="none" normalizeH="0" baseline="0" dirty="0" smtClean="0">
                <a:ln>
                  <a:noFill/>
                </a:ln>
                <a:solidFill>
                  <a:schemeClr val="tx1"/>
                </a:solidFill>
                <a:effectLst/>
                <a:latin typeface="Palatino Linotype" pitchFamily="18" charset="0"/>
                <a:ea typeface="Calibri" pitchFamily="34" charset="0"/>
                <a:cs typeface="Palatino Linotypep" charset="0"/>
              </a:rPr>
              <a:t>1. </a:t>
            </a:r>
            <a:r>
              <a:rPr lang="en-GB" sz="1200" dirty="0" smtClean="0">
                <a:latin typeface="Palatino Linotype" pitchFamily="18" charset="0"/>
                <a:ea typeface="Calibri" pitchFamily="34" charset="0"/>
                <a:cs typeface="Palatino Linotypep" charset="0"/>
              </a:rPr>
              <a:t>In percentages</a:t>
            </a:r>
            <a:endParaRPr lang="en-US" sz="600" dirty="0" smtClean="0">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Palatino Linotype" pitchFamily="18" charset="0"/>
                <a:ea typeface="Calibri" pitchFamily="34" charset="0"/>
                <a:cs typeface="Palatino Linotypep" charset="0"/>
              </a:rPr>
              <a:t>2. The poverty rate is the percentage of people below the official poverty line,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Palatino Linotype" pitchFamily="18" charset="0"/>
                <a:ea typeface="Calibri" pitchFamily="34" charset="0"/>
                <a:cs typeface="Palatino Linotypep" charset="0"/>
              </a:rPr>
              <a:t>which is half the median income of a standardized household.</a:t>
            </a:r>
          </a:p>
          <a:p>
            <a:pPr marL="0" marR="0" lvl="0" indent="457200" algn="l" defTabSz="914400" rtl="0" eaLnBrk="0" fontAlgn="base" latinLnBrk="0" hangingPunct="0">
              <a:lnSpc>
                <a:spcPct val="100000"/>
              </a:lnSpc>
              <a:spcBef>
                <a:spcPct val="0"/>
              </a:spcBef>
              <a:spcAft>
                <a:spcPct val="0"/>
              </a:spcAft>
              <a:buClrTx/>
              <a:buSzTx/>
              <a:buFontTx/>
              <a:buNone/>
              <a:tabLst/>
            </a:pPr>
            <a:r>
              <a:rPr lang="en-GB" sz="1200" dirty="0" smtClean="0">
                <a:latin typeface="Palatino Linotype" pitchFamily="18" charset="0"/>
                <a:ea typeface="Calibri" pitchFamily="34" charset="0"/>
                <a:cs typeface="Palatino Linotypep" charset="0"/>
              </a:rPr>
              <a:t>3. </a:t>
            </a:r>
            <a:r>
              <a:rPr kumimoji="0" lang="en-GB" sz="1200" b="0" i="0" u="none" strike="noStrike" cap="none" normalizeH="0" baseline="0" dirty="0" smtClean="0">
                <a:ln>
                  <a:noFill/>
                </a:ln>
                <a:solidFill>
                  <a:schemeClr val="tx1"/>
                </a:solidFill>
                <a:effectLst/>
                <a:latin typeface="Palatino Linotype" pitchFamily="18" charset="0"/>
                <a:ea typeface="Calibri" pitchFamily="34" charset="0"/>
                <a:cs typeface="Palatino Linotypep" charset="0"/>
              </a:rPr>
              <a:t> The employment rate is the number of the employed divided by the working age population.</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200" b="1" i="0" u="sng" strike="noStrike" cap="none" normalizeH="0" baseline="0" dirty="0" smtClean="0">
                <a:ln>
                  <a:noFill/>
                </a:ln>
                <a:solidFill>
                  <a:schemeClr val="tx1"/>
                </a:solidFill>
                <a:effectLst/>
                <a:latin typeface="Palatino Linotype" pitchFamily="18" charset="0"/>
                <a:ea typeface="Calibri" pitchFamily="34" charset="0"/>
                <a:cs typeface="Palatino Linotypep" charset="0"/>
              </a:rPr>
              <a:t>Source:</a:t>
            </a:r>
            <a:r>
              <a:rPr kumimoji="0" lang="en-GB" sz="1200" b="0" i="0" u="none" strike="noStrike" cap="none" normalizeH="0" baseline="0" dirty="0" smtClean="0">
                <a:ln>
                  <a:noFill/>
                </a:ln>
                <a:solidFill>
                  <a:schemeClr val="tx1"/>
                </a:solidFill>
                <a:effectLst/>
                <a:latin typeface="Palatino Linotype" pitchFamily="18" charset="0"/>
                <a:ea typeface="Calibri" pitchFamily="34" charset="0"/>
                <a:cs typeface="Palatino Linotypep" charset="0"/>
              </a:rPr>
              <a: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Palatino Linotype" pitchFamily="18" charset="0"/>
                <a:ea typeface="Calibri" pitchFamily="34" charset="0"/>
                <a:cs typeface="Palatino Linotypep" charset="0"/>
              </a:rPr>
              <a:t>Chapter 8 of the Bank of Israel Annual Report, 2011,drawing upon Central Bureau of Statistics data.</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Palatino Linotype" pitchFamily="18" charset="0"/>
                <a:ea typeface="Calibri" pitchFamily="34" charset="0"/>
                <a:cs typeface="Palatino Linotypep" charset="0"/>
              </a:rPr>
              <a:t/>
            </a:r>
            <a:br>
              <a:rPr kumimoji="0" lang="en-GB" sz="1200" b="0" i="0" u="none" strike="noStrike" cap="none" normalizeH="0" baseline="0" dirty="0" smtClean="0">
                <a:ln>
                  <a:noFill/>
                </a:ln>
                <a:solidFill>
                  <a:schemeClr val="tx1"/>
                </a:solidFill>
                <a:effectLst/>
                <a:latin typeface="Palatino Linotype" pitchFamily="18" charset="0"/>
                <a:ea typeface="Calibri" pitchFamily="34" charset="0"/>
                <a:cs typeface="Palatino Linotypep" charset="0"/>
              </a:rPr>
            </a:b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283000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6" y="9490"/>
            <a:ext cx="7560840" cy="707886"/>
          </a:xfrm>
          <a:prstGeom prst="rect">
            <a:avLst/>
          </a:prstGeom>
          <a:noFill/>
        </p:spPr>
        <p:txBody>
          <a:bodyPr wrap="square" rtlCol="1">
            <a:spAutoFit/>
          </a:bodyPr>
          <a:lstStyle/>
          <a:p>
            <a:pPr algn="ctr"/>
            <a:r>
              <a:rPr lang="en-US" sz="2200" b="1" dirty="0">
                <a:solidFill>
                  <a:schemeClr val="bg1"/>
                </a:solidFill>
                <a:latin typeface="David" pitchFamily="34" charset="-79"/>
                <a:cs typeface="David" pitchFamily="34" charset="-79"/>
              </a:rPr>
              <a:t>Participation Rate over Time, </a:t>
            </a:r>
            <a:r>
              <a:rPr lang="en-US" sz="2200" b="1" dirty="0" smtClean="0">
                <a:solidFill>
                  <a:schemeClr val="bg1"/>
                </a:solidFill>
                <a:latin typeface="David" pitchFamily="34" charset="-79"/>
                <a:cs typeface="David" pitchFamily="34" charset="-79"/>
              </a:rPr>
              <a:t>Men</a:t>
            </a:r>
            <a:r>
              <a:rPr lang="en-US" sz="2200" b="1" dirty="0">
                <a:solidFill>
                  <a:schemeClr val="bg1"/>
                </a:solidFill>
                <a:latin typeface="David" pitchFamily="34" charset="-79"/>
                <a:cs typeface="David" pitchFamily="34" charset="-79"/>
              </a:rPr>
              <a:t>, 1970–2011</a:t>
            </a:r>
          </a:p>
          <a:p>
            <a:endParaRPr lang="he-IL" dirty="0"/>
          </a:p>
        </p:txBody>
      </p:sp>
      <p:sp>
        <p:nvSpPr>
          <p:cNvPr id="7" name="TextBox 6"/>
          <p:cNvSpPr txBox="1"/>
          <p:nvPr/>
        </p:nvSpPr>
        <p:spPr>
          <a:xfrm>
            <a:off x="755576" y="6252173"/>
            <a:ext cx="6984776" cy="307777"/>
          </a:xfrm>
          <a:prstGeom prst="rect">
            <a:avLst/>
          </a:prstGeom>
          <a:noFill/>
        </p:spPr>
        <p:txBody>
          <a:bodyPr wrap="square" rtlCol="1">
            <a:spAutoFit/>
          </a:bodyPr>
          <a:lstStyle/>
          <a:p>
            <a:pPr algn="l" rtl="0"/>
            <a:r>
              <a:rPr lang="en-US" sz="1400" dirty="0">
                <a:latin typeface="David" pitchFamily="34" charset="-79"/>
                <a:cs typeface="David" pitchFamily="34" charset="-79"/>
              </a:rPr>
              <a:t>Source: calculations based on CBS Labor Force Surveys.</a:t>
            </a:r>
            <a:endParaRPr lang="he-IL" dirty="0"/>
          </a:p>
        </p:txBody>
      </p:sp>
      <p:graphicFrame>
        <p:nvGraphicFramePr>
          <p:cNvPr id="8" name="תרשים 7"/>
          <p:cNvGraphicFramePr>
            <a:graphicFrameLocks noGrp="1"/>
          </p:cNvGraphicFramePr>
          <p:nvPr>
            <p:extLst>
              <p:ext uri="{D42A27DB-BD31-4B8C-83A1-F6EECF244321}">
                <p14:modId xmlns:p14="http://schemas.microsoft.com/office/powerpoint/2010/main" val="280216058"/>
              </p:ext>
            </p:extLst>
          </p:nvPr>
        </p:nvGraphicFramePr>
        <p:xfrm>
          <a:off x="-36634" y="615461"/>
          <a:ext cx="9217269" cy="56270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0482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6" y="9490"/>
            <a:ext cx="7560840" cy="430887"/>
          </a:xfrm>
          <a:prstGeom prst="rect">
            <a:avLst/>
          </a:prstGeom>
          <a:noFill/>
        </p:spPr>
        <p:txBody>
          <a:bodyPr wrap="square" rtlCol="1">
            <a:spAutoFit/>
          </a:bodyPr>
          <a:lstStyle/>
          <a:p>
            <a:pPr algn="ctr"/>
            <a:r>
              <a:rPr lang="en-US" sz="2200" b="1" dirty="0">
                <a:solidFill>
                  <a:schemeClr val="bg1"/>
                </a:solidFill>
                <a:latin typeface="David" pitchFamily="34" charset="-79"/>
                <a:cs typeface="David" pitchFamily="34" charset="-79"/>
              </a:rPr>
              <a:t>Participation Rate over </a:t>
            </a:r>
            <a:r>
              <a:rPr lang="en-US" sz="2200" b="1" dirty="0" smtClean="0">
                <a:solidFill>
                  <a:schemeClr val="bg1"/>
                </a:solidFill>
                <a:latin typeface="David" pitchFamily="34" charset="-79"/>
                <a:cs typeface="David" pitchFamily="34" charset="-79"/>
              </a:rPr>
              <a:t>Time, Women</a:t>
            </a:r>
            <a:r>
              <a:rPr lang="en-US" sz="2200" b="1" dirty="0">
                <a:solidFill>
                  <a:schemeClr val="bg1"/>
                </a:solidFill>
                <a:latin typeface="David" pitchFamily="34" charset="-79"/>
                <a:cs typeface="David" pitchFamily="34" charset="-79"/>
              </a:rPr>
              <a:t>, </a:t>
            </a:r>
            <a:r>
              <a:rPr lang="en-US" sz="2200" b="1" dirty="0" smtClean="0">
                <a:solidFill>
                  <a:schemeClr val="bg1"/>
                </a:solidFill>
                <a:latin typeface="David" pitchFamily="34" charset="-79"/>
                <a:cs typeface="David" pitchFamily="34" charset="-79"/>
              </a:rPr>
              <a:t>1970–2011</a:t>
            </a:r>
            <a:endParaRPr lang="he-IL" dirty="0"/>
          </a:p>
        </p:txBody>
      </p:sp>
      <p:sp>
        <p:nvSpPr>
          <p:cNvPr id="10" name="TextBox 9"/>
          <p:cNvSpPr txBox="1"/>
          <p:nvPr/>
        </p:nvSpPr>
        <p:spPr>
          <a:xfrm>
            <a:off x="721096" y="6252174"/>
            <a:ext cx="6984776" cy="307777"/>
          </a:xfrm>
          <a:prstGeom prst="rect">
            <a:avLst/>
          </a:prstGeom>
          <a:noFill/>
        </p:spPr>
        <p:txBody>
          <a:bodyPr wrap="square" rtlCol="1">
            <a:spAutoFit/>
          </a:bodyPr>
          <a:lstStyle/>
          <a:p>
            <a:pPr algn="l" rtl="0"/>
            <a:r>
              <a:rPr lang="en-US" sz="1400" dirty="0">
                <a:latin typeface="David" pitchFamily="34" charset="-79"/>
                <a:cs typeface="David" pitchFamily="34" charset="-79"/>
              </a:rPr>
              <a:t>Source: calculations based on CBS Labor Force Surveys.</a:t>
            </a:r>
            <a:endParaRPr lang="he-IL" dirty="0"/>
          </a:p>
        </p:txBody>
      </p:sp>
      <p:graphicFrame>
        <p:nvGraphicFramePr>
          <p:cNvPr id="7" name="תרשים 6"/>
          <p:cNvGraphicFramePr>
            <a:graphicFrameLocks noGrp="1"/>
          </p:cNvGraphicFramePr>
          <p:nvPr>
            <p:extLst>
              <p:ext uri="{D42A27DB-BD31-4B8C-83A1-F6EECF244321}">
                <p14:modId xmlns:p14="http://schemas.microsoft.com/office/powerpoint/2010/main" val="4104564012"/>
              </p:ext>
            </p:extLst>
          </p:nvPr>
        </p:nvGraphicFramePr>
        <p:xfrm>
          <a:off x="-36634" y="615461"/>
          <a:ext cx="9217269" cy="56270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4646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6" y="9490"/>
            <a:ext cx="7560840" cy="707886"/>
          </a:xfrm>
          <a:prstGeom prst="rect">
            <a:avLst/>
          </a:prstGeom>
          <a:noFill/>
        </p:spPr>
        <p:txBody>
          <a:bodyPr wrap="square" rtlCol="1">
            <a:spAutoFit/>
          </a:bodyPr>
          <a:lstStyle/>
          <a:p>
            <a:pPr algn="ctr"/>
            <a:r>
              <a:rPr lang="en-US" sz="2200" b="1" dirty="0" smtClean="0">
                <a:solidFill>
                  <a:schemeClr val="bg1"/>
                </a:solidFill>
                <a:latin typeface="David" pitchFamily="34" charset="-79"/>
                <a:cs typeface="David" pitchFamily="34" charset="-79"/>
              </a:rPr>
              <a:t>Arab Men, </a:t>
            </a:r>
            <a:r>
              <a:rPr lang="en-US" sz="2200" b="1" dirty="0">
                <a:solidFill>
                  <a:schemeClr val="bg1"/>
                </a:solidFill>
                <a:latin typeface="David" pitchFamily="34" charset="-79"/>
                <a:cs typeface="David" pitchFamily="34" charset="-79"/>
              </a:rPr>
              <a:t>Life Cycle Participation Rates, </a:t>
            </a:r>
            <a:r>
              <a:rPr lang="en-US" sz="2200" b="1" dirty="0" smtClean="0">
                <a:solidFill>
                  <a:schemeClr val="bg1"/>
                </a:solidFill>
                <a:latin typeface="David" pitchFamily="34" charset="-79"/>
                <a:cs typeface="David" pitchFamily="34" charset="-79"/>
              </a:rPr>
              <a:t>2011</a:t>
            </a:r>
            <a:endParaRPr lang="en-US" sz="2200" b="1" dirty="0">
              <a:solidFill>
                <a:schemeClr val="bg1"/>
              </a:solidFill>
              <a:latin typeface="David" pitchFamily="34" charset="-79"/>
              <a:cs typeface="David" pitchFamily="34" charset="-79"/>
            </a:endParaRPr>
          </a:p>
          <a:p>
            <a:endParaRPr lang="he-IL" dirty="0"/>
          </a:p>
        </p:txBody>
      </p:sp>
      <p:sp>
        <p:nvSpPr>
          <p:cNvPr id="10" name="TextBox 9"/>
          <p:cNvSpPr txBox="1"/>
          <p:nvPr/>
        </p:nvSpPr>
        <p:spPr>
          <a:xfrm>
            <a:off x="755576" y="6165304"/>
            <a:ext cx="6984776" cy="307777"/>
          </a:xfrm>
          <a:prstGeom prst="rect">
            <a:avLst/>
          </a:prstGeom>
          <a:noFill/>
        </p:spPr>
        <p:txBody>
          <a:bodyPr wrap="square" rtlCol="1">
            <a:spAutoFit/>
          </a:bodyPr>
          <a:lstStyle/>
          <a:p>
            <a:pPr algn="l" rtl="0"/>
            <a:r>
              <a:rPr lang="en-US" sz="1400" dirty="0">
                <a:latin typeface="David" pitchFamily="34" charset="-79"/>
                <a:cs typeface="David" pitchFamily="34" charset="-79"/>
              </a:rPr>
              <a:t>Source: calculations based on CBS Labor Force Surveys.</a:t>
            </a:r>
            <a:endParaRPr lang="he-IL" sz="1400" dirty="0"/>
          </a:p>
        </p:txBody>
      </p:sp>
      <p:graphicFrame>
        <p:nvGraphicFramePr>
          <p:cNvPr id="6" name="תרשים 5"/>
          <p:cNvGraphicFramePr>
            <a:graphicFrameLocks noGrp="1"/>
          </p:cNvGraphicFramePr>
          <p:nvPr>
            <p:extLst>
              <p:ext uri="{D42A27DB-BD31-4B8C-83A1-F6EECF244321}">
                <p14:modId xmlns:p14="http://schemas.microsoft.com/office/powerpoint/2010/main" val="3204607616"/>
              </p:ext>
            </p:extLst>
          </p:nvPr>
        </p:nvGraphicFramePr>
        <p:xfrm>
          <a:off x="26241" y="533130"/>
          <a:ext cx="9117759" cy="56321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3152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9490"/>
            <a:ext cx="8424936" cy="400110"/>
          </a:xfrm>
          <a:prstGeom prst="rect">
            <a:avLst/>
          </a:prstGeom>
          <a:noFill/>
        </p:spPr>
        <p:txBody>
          <a:bodyPr wrap="square" rtlCol="1">
            <a:spAutoFit/>
          </a:bodyPr>
          <a:lstStyle/>
          <a:p>
            <a:pPr algn="ctr"/>
            <a:r>
              <a:rPr lang="en-US" sz="2000" b="1" dirty="0" smtClean="0">
                <a:solidFill>
                  <a:schemeClr val="bg1"/>
                </a:solidFill>
                <a:latin typeface="David" pitchFamily="34" charset="-79"/>
                <a:cs typeface="David" pitchFamily="34" charset="-79"/>
              </a:rPr>
              <a:t>Men,  Life Cycle Participation Rate, Selected Countries, 2010</a:t>
            </a:r>
            <a:endParaRPr lang="he-IL" sz="2000" dirty="0">
              <a:solidFill>
                <a:schemeClr val="bg1"/>
              </a:solidFill>
              <a:latin typeface="David" pitchFamily="34" charset="-79"/>
              <a:cs typeface="David" pitchFamily="34" charset="-79"/>
            </a:endParaRPr>
          </a:p>
        </p:txBody>
      </p:sp>
      <p:graphicFrame>
        <p:nvGraphicFramePr>
          <p:cNvPr id="6" name="תרשים 5"/>
          <p:cNvGraphicFramePr>
            <a:graphicFrameLocks noGrp="1"/>
          </p:cNvGraphicFramePr>
          <p:nvPr>
            <p:extLst>
              <p:ext uri="{D42A27DB-BD31-4B8C-83A1-F6EECF244321}">
                <p14:modId xmlns:p14="http://schemas.microsoft.com/office/powerpoint/2010/main" val="3746799071"/>
              </p:ext>
            </p:extLst>
          </p:nvPr>
        </p:nvGraphicFramePr>
        <p:xfrm>
          <a:off x="-38652" y="612913"/>
          <a:ext cx="9221304" cy="563217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55576" y="6165304"/>
            <a:ext cx="6984776" cy="307777"/>
          </a:xfrm>
          <a:prstGeom prst="rect">
            <a:avLst/>
          </a:prstGeom>
          <a:noFill/>
        </p:spPr>
        <p:txBody>
          <a:bodyPr wrap="square" rtlCol="1">
            <a:spAutoFit/>
          </a:bodyPr>
          <a:lstStyle/>
          <a:p>
            <a:pPr algn="l" rtl="0"/>
            <a:r>
              <a:rPr lang="en-US" sz="1400" dirty="0">
                <a:latin typeface="David" pitchFamily="34" charset="-79"/>
                <a:cs typeface="David" pitchFamily="34" charset="-79"/>
              </a:rPr>
              <a:t>Source: calculations based on CBS Labor Force Surveys.</a:t>
            </a:r>
            <a:endParaRPr lang="he-IL" sz="1400" dirty="0"/>
          </a:p>
        </p:txBody>
      </p:sp>
    </p:spTree>
    <p:extLst>
      <p:ext uri="{BB962C8B-B14F-4D97-AF65-F5344CB8AC3E}">
        <p14:creationId xmlns:p14="http://schemas.microsoft.com/office/powerpoint/2010/main" val="1274060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21157"/>
            <a:ext cx="8064896" cy="369332"/>
          </a:xfrm>
          <a:prstGeom prst="rect">
            <a:avLst/>
          </a:prstGeom>
          <a:noFill/>
        </p:spPr>
        <p:txBody>
          <a:bodyPr wrap="square" rtlCol="1">
            <a:spAutoFit/>
          </a:bodyPr>
          <a:lstStyle/>
          <a:p>
            <a:pPr algn="ctr"/>
            <a:r>
              <a:rPr lang="en-US" b="1" dirty="0" smtClean="0">
                <a:solidFill>
                  <a:schemeClr val="bg1"/>
                </a:solidFill>
                <a:latin typeface="David" pitchFamily="34" charset="-79"/>
                <a:cs typeface="David" pitchFamily="34" charset="-79"/>
              </a:rPr>
              <a:t>Men, Life Cycle Participation Rate, </a:t>
            </a:r>
            <a:r>
              <a:rPr lang="en-US" b="1" dirty="0">
                <a:solidFill>
                  <a:schemeClr val="bg1"/>
                </a:solidFill>
                <a:latin typeface="David" pitchFamily="34" charset="-79"/>
                <a:cs typeface="David" pitchFamily="34" charset="-79"/>
              </a:rPr>
              <a:t>Comparison with </a:t>
            </a:r>
            <a:r>
              <a:rPr lang="en-US" b="1" dirty="0" smtClean="0">
                <a:solidFill>
                  <a:schemeClr val="bg1"/>
                </a:solidFill>
                <a:latin typeface="David" pitchFamily="34" charset="-79"/>
                <a:cs typeface="David" pitchFamily="34" charset="-79"/>
              </a:rPr>
              <a:t>Moslem Countries, 2010</a:t>
            </a:r>
            <a:endParaRPr lang="he-IL" b="1" dirty="0">
              <a:solidFill>
                <a:schemeClr val="bg1"/>
              </a:solidFill>
              <a:latin typeface="David" pitchFamily="34" charset="-79"/>
              <a:cs typeface="David" pitchFamily="34" charset="-79"/>
            </a:endParaRPr>
          </a:p>
        </p:txBody>
      </p:sp>
      <p:graphicFrame>
        <p:nvGraphicFramePr>
          <p:cNvPr id="6" name="תרשים 5"/>
          <p:cNvGraphicFramePr>
            <a:graphicFrameLocks noGrp="1"/>
          </p:cNvGraphicFramePr>
          <p:nvPr>
            <p:extLst>
              <p:ext uri="{D42A27DB-BD31-4B8C-83A1-F6EECF244321}">
                <p14:modId xmlns:p14="http://schemas.microsoft.com/office/powerpoint/2010/main" val="1685462136"/>
              </p:ext>
            </p:extLst>
          </p:nvPr>
        </p:nvGraphicFramePr>
        <p:xfrm>
          <a:off x="0" y="548681"/>
          <a:ext cx="9180286" cy="561662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55576" y="6165304"/>
            <a:ext cx="6984776" cy="307777"/>
          </a:xfrm>
          <a:prstGeom prst="rect">
            <a:avLst/>
          </a:prstGeom>
          <a:noFill/>
        </p:spPr>
        <p:txBody>
          <a:bodyPr wrap="square" rtlCol="1">
            <a:spAutoFit/>
          </a:bodyPr>
          <a:lstStyle/>
          <a:p>
            <a:pPr algn="l" rtl="0"/>
            <a:r>
              <a:rPr lang="en-US" sz="1400" dirty="0">
                <a:latin typeface="David" pitchFamily="34" charset="-79"/>
                <a:cs typeface="David" pitchFamily="34" charset="-79"/>
              </a:rPr>
              <a:t>Source: calculations based on CBS Labor Force Surveys.</a:t>
            </a:r>
            <a:endParaRPr lang="he-IL" sz="1400" dirty="0"/>
          </a:p>
        </p:txBody>
      </p:sp>
    </p:spTree>
    <p:extLst>
      <p:ext uri="{BB962C8B-B14F-4D97-AF65-F5344CB8AC3E}">
        <p14:creationId xmlns:p14="http://schemas.microsoft.com/office/powerpoint/2010/main" val="1282675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6" y="9490"/>
            <a:ext cx="7560840" cy="1046440"/>
          </a:xfrm>
          <a:prstGeom prst="rect">
            <a:avLst/>
          </a:prstGeom>
          <a:noFill/>
        </p:spPr>
        <p:txBody>
          <a:bodyPr wrap="square" rtlCol="1">
            <a:spAutoFit/>
          </a:bodyPr>
          <a:lstStyle/>
          <a:p>
            <a:pPr algn="ctr"/>
            <a:r>
              <a:rPr lang="en-US" sz="2200" b="1" dirty="0">
                <a:solidFill>
                  <a:schemeClr val="bg1"/>
                </a:solidFill>
                <a:latin typeface="David" pitchFamily="34" charset="-79"/>
                <a:cs typeface="David" pitchFamily="34" charset="-79"/>
              </a:rPr>
              <a:t>Arab </a:t>
            </a:r>
            <a:r>
              <a:rPr lang="en-US" sz="2200" b="1" dirty="0" smtClean="0">
                <a:solidFill>
                  <a:schemeClr val="bg1"/>
                </a:solidFill>
                <a:latin typeface="David" pitchFamily="34" charset="-79"/>
                <a:cs typeface="David" pitchFamily="34" charset="-79"/>
              </a:rPr>
              <a:t>Women, </a:t>
            </a:r>
            <a:r>
              <a:rPr lang="en-US" sz="2200" b="1" dirty="0">
                <a:solidFill>
                  <a:schemeClr val="bg1"/>
                </a:solidFill>
                <a:latin typeface="David" pitchFamily="34" charset="-79"/>
                <a:cs typeface="David" pitchFamily="34" charset="-79"/>
              </a:rPr>
              <a:t>Life Cycle Participation Rates, 2011</a:t>
            </a:r>
          </a:p>
          <a:p>
            <a:pPr algn="ctr"/>
            <a:r>
              <a:rPr lang="he-IL" sz="2200" b="1" dirty="0" smtClean="0">
                <a:solidFill>
                  <a:schemeClr val="bg1"/>
                </a:solidFill>
                <a:latin typeface="David" pitchFamily="34" charset="-79"/>
                <a:cs typeface="David" pitchFamily="34" charset="-79"/>
              </a:rPr>
              <a:t>2011</a:t>
            </a:r>
            <a:endParaRPr lang="en-US" sz="2200" b="1" dirty="0">
              <a:solidFill>
                <a:schemeClr val="bg1"/>
              </a:solidFill>
              <a:latin typeface="David" pitchFamily="34" charset="-79"/>
              <a:cs typeface="David" pitchFamily="34" charset="-79"/>
            </a:endParaRPr>
          </a:p>
          <a:p>
            <a:endParaRPr lang="he-IL" dirty="0"/>
          </a:p>
        </p:txBody>
      </p:sp>
      <p:graphicFrame>
        <p:nvGraphicFramePr>
          <p:cNvPr id="6" name="תרשים 5"/>
          <p:cNvGraphicFramePr>
            <a:graphicFrameLocks noGrp="1"/>
          </p:cNvGraphicFramePr>
          <p:nvPr>
            <p:extLst>
              <p:ext uri="{D42A27DB-BD31-4B8C-83A1-F6EECF244321}">
                <p14:modId xmlns:p14="http://schemas.microsoft.com/office/powerpoint/2010/main" val="1362475418"/>
              </p:ext>
            </p:extLst>
          </p:nvPr>
        </p:nvGraphicFramePr>
        <p:xfrm>
          <a:off x="0" y="540905"/>
          <a:ext cx="9182652" cy="562439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55576" y="6165304"/>
            <a:ext cx="6984776" cy="307777"/>
          </a:xfrm>
          <a:prstGeom prst="rect">
            <a:avLst/>
          </a:prstGeom>
          <a:noFill/>
        </p:spPr>
        <p:txBody>
          <a:bodyPr wrap="square" rtlCol="1">
            <a:spAutoFit/>
          </a:bodyPr>
          <a:lstStyle/>
          <a:p>
            <a:pPr algn="l" rtl="0"/>
            <a:r>
              <a:rPr lang="en-US" sz="1400" dirty="0">
                <a:latin typeface="David" pitchFamily="34" charset="-79"/>
                <a:cs typeface="David" pitchFamily="34" charset="-79"/>
              </a:rPr>
              <a:t>Source: calculations based on CBS Labor Force Surveys.</a:t>
            </a:r>
            <a:endParaRPr lang="he-IL" sz="1400" dirty="0"/>
          </a:p>
        </p:txBody>
      </p:sp>
    </p:spTree>
    <p:extLst>
      <p:ext uri="{BB962C8B-B14F-4D97-AF65-F5344CB8AC3E}">
        <p14:creationId xmlns:p14="http://schemas.microsoft.com/office/powerpoint/2010/main" val="293315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3981" y="9490"/>
            <a:ext cx="7560840" cy="707886"/>
          </a:xfrm>
          <a:prstGeom prst="rect">
            <a:avLst/>
          </a:prstGeom>
          <a:noFill/>
        </p:spPr>
        <p:txBody>
          <a:bodyPr wrap="square" rtlCol="1">
            <a:spAutoFit/>
          </a:bodyPr>
          <a:lstStyle/>
          <a:p>
            <a:pPr algn="ctr"/>
            <a:r>
              <a:rPr lang="en-US" sz="2000" b="1" dirty="0" smtClean="0">
                <a:solidFill>
                  <a:schemeClr val="bg1"/>
                </a:solidFill>
                <a:latin typeface="David" pitchFamily="34" charset="-79"/>
                <a:cs typeface="David" pitchFamily="34" charset="-79"/>
              </a:rPr>
              <a:t>Women, </a:t>
            </a:r>
            <a:r>
              <a:rPr lang="en-US" sz="2000" b="1" dirty="0">
                <a:solidFill>
                  <a:schemeClr val="bg1"/>
                </a:solidFill>
                <a:latin typeface="David" pitchFamily="34" charset="-79"/>
                <a:cs typeface="David" pitchFamily="34" charset="-79"/>
              </a:rPr>
              <a:t>Life Cycle Participation Rates, Selected Countries, </a:t>
            </a:r>
            <a:r>
              <a:rPr lang="en-US" sz="2000" b="1" dirty="0" smtClean="0">
                <a:solidFill>
                  <a:schemeClr val="bg1"/>
                </a:solidFill>
                <a:latin typeface="David" pitchFamily="34" charset="-79"/>
                <a:cs typeface="David" pitchFamily="34" charset="-79"/>
              </a:rPr>
              <a:t>2010</a:t>
            </a:r>
            <a:endParaRPr lang="en-US" sz="2000" b="1" dirty="0">
              <a:solidFill>
                <a:schemeClr val="bg1"/>
              </a:solidFill>
              <a:latin typeface="David" pitchFamily="34" charset="-79"/>
              <a:cs typeface="David" pitchFamily="34" charset="-79"/>
            </a:endParaRPr>
          </a:p>
          <a:p>
            <a:pPr algn="ctr"/>
            <a:r>
              <a:rPr lang="en-US" sz="2000" b="1" dirty="0">
                <a:solidFill>
                  <a:schemeClr val="bg1"/>
                </a:solidFill>
                <a:latin typeface="David" pitchFamily="34" charset="-79"/>
                <a:cs typeface="David" pitchFamily="34" charset="-79"/>
              </a:rPr>
              <a:t>0</a:t>
            </a:r>
            <a:endParaRPr lang="he-IL" sz="2000" b="1" dirty="0">
              <a:solidFill>
                <a:schemeClr val="bg1"/>
              </a:solidFill>
              <a:latin typeface="David" pitchFamily="34" charset="-79"/>
              <a:cs typeface="David" pitchFamily="34" charset="-79"/>
            </a:endParaRPr>
          </a:p>
        </p:txBody>
      </p:sp>
      <p:graphicFrame>
        <p:nvGraphicFramePr>
          <p:cNvPr id="11" name="תרשים 10"/>
          <p:cNvGraphicFramePr>
            <a:graphicFrameLocks noGrp="1"/>
          </p:cNvGraphicFramePr>
          <p:nvPr>
            <p:extLst>
              <p:ext uri="{D42A27DB-BD31-4B8C-83A1-F6EECF244321}">
                <p14:modId xmlns:p14="http://schemas.microsoft.com/office/powerpoint/2010/main" val="901161521"/>
              </p:ext>
            </p:extLst>
          </p:nvPr>
        </p:nvGraphicFramePr>
        <p:xfrm>
          <a:off x="-77304" y="522815"/>
          <a:ext cx="9221304" cy="5632174"/>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755576" y="6165304"/>
            <a:ext cx="6984776" cy="307777"/>
          </a:xfrm>
          <a:prstGeom prst="rect">
            <a:avLst/>
          </a:prstGeom>
          <a:noFill/>
        </p:spPr>
        <p:txBody>
          <a:bodyPr wrap="square" rtlCol="1">
            <a:spAutoFit/>
          </a:bodyPr>
          <a:lstStyle/>
          <a:p>
            <a:pPr algn="l" rtl="0"/>
            <a:r>
              <a:rPr lang="en-US" sz="1400" dirty="0">
                <a:latin typeface="David" pitchFamily="34" charset="-79"/>
                <a:cs typeface="David" pitchFamily="34" charset="-79"/>
              </a:rPr>
              <a:t>Source: calculations based on CBS Labor Force Surveys.</a:t>
            </a:r>
            <a:endParaRPr lang="he-IL" sz="1400" dirty="0"/>
          </a:p>
        </p:txBody>
      </p:sp>
    </p:spTree>
    <p:extLst>
      <p:ext uri="{BB962C8B-B14F-4D97-AF65-F5344CB8AC3E}">
        <p14:creationId xmlns:p14="http://schemas.microsoft.com/office/powerpoint/2010/main" val="3710615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תרשים 5"/>
          <p:cNvGraphicFramePr>
            <a:graphicFrameLocks noGrp="1"/>
          </p:cNvGraphicFramePr>
          <p:nvPr>
            <p:extLst>
              <p:ext uri="{D42A27DB-BD31-4B8C-83A1-F6EECF244321}">
                <p14:modId xmlns:p14="http://schemas.microsoft.com/office/powerpoint/2010/main" val="1997235897"/>
              </p:ext>
            </p:extLst>
          </p:nvPr>
        </p:nvGraphicFramePr>
        <p:xfrm>
          <a:off x="0" y="619125"/>
          <a:ext cx="9036496" cy="554617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55576" y="6165304"/>
            <a:ext cx="6984776" cy="307777"/>
          </a:xfrm>
          <a:prstGeom prst="rect">
            <a:avLst/>
          </a:prstGeom>
          <a:noFill/>
        </p:spPr>
        <p:txBody>
          <a:bodyPr wrap="square" rtlCol="1">
            <a:spAutoFit/>
          </a:bodyPr>
          <a:lstStyle/>
          <a:p>
            <a:pPr algn="l" rtl="0"/>
            <a:r>
              <a:rPr lang="en-US" sz="1400" dirty="0">
                <a:latin typeface="David" pitchFamily="34" charset="-79"/>
                <a:cs typeface="David" pitchFamily="34" charset="-79"/>
              </a:rPr>
              <a:t>Source: calculations based on CBS Labor Force Surveys.</a:t>
            </a:r>
            <a:endParaRPr lang="he-IL" sz="1400" dirty="0"/>
          </a:p>
        </p:txBody>
      </p:sp>
      <p:sp>
        <p:nvSpPr>
          <p:cNvPr id="8" name="TextBox 7"/>
          <p:cNvSpPr txBox="1"/>
          <p:nvPr/>
        </p:nvSpPr>
        <p:spPr>
          <a:xfrm>
            <a:off x="467544" y="9056"/>
            <a:ext cx="8064896" cy="369332"/>
          </a:xfrm>
          <a:prstGeom prst="rect">
            <a:avLst/>
          </a:prstGeom>
          <a:noFill/>
        </p:spPr>
        <p:txBody>
          <a:bodyPr wrap="square" rtlCol="1">
            <a:spAutoFit/>
          </a:bodyPr>
          <a:lstStyle/>
          <a:p>
            <a:pPr algn="ctr"/>
            <a:r>
              <a:rPr lang="en-US" b="1" dirty="0" smtClean="0">
                <a:solidFill>
                  <a:schemeClr val="bg1"/>
                </a:solidFill>
                <a:latin typeface="David" pitchFamily="34" charset="-79"/>
                <a:cs typeface="David" pitchFamily="34" charset="-79"/>
              </a:rPr>
              <a:t>Women, Life Cycle Participation Rate, </a:t>
            </a:r>
            <a:r>
              <a:rPr lang="en-US" b="1" dirty="0">
                <a:solidFill>
                  <a:schemeClr val="bg1"/>
                </a:solidFill>
                <a:latin typeface="David" pitchFamily="34" charset="-79"/>
                <a:cs typeface="David" pitchFamily="34" charset="-79"/>
              </a:rPr>
              <a:t>Comparison with </a:t>
            </a:r>
            <a:r>
              <a:rPr lang="en-US" b="1" dirty="0" smtClean="0">
                <a:solidFill>
                  <a:schemeClr val="bg1"/>
                </a:solidFill>
                <a:latin typeface="David" pitchFamily="34" charset="-79"/>
                <a:cs typeface="David" pitchFamily="34" charset="-79"/>
              </a:rPr>
              <a:t>Moslem Countries, 2010</a:t>
            </a:r>
            <a:endParaRPr lang="he-IL" b="1" dirty="0">
              <a:solidFill>
                <a:schemeClr val="bg1"/>
              </a:solidFill>
              <a:latin typeface="David" pitchFamily="34" charset="-79"/>
              <a:cs typeface="David" pitchFamily="34" charset="-79"/>
            </a:endParaRPr>
          </a:p>
        </p:txBody>
      </p:sp>
    </p:spTree>
    <p:extLst>
      <p:ext uri="{BB962C8B-B14F-4D97-AF65-F5344CB8AC3E}">
        <p14:creationId xmlns:p14="http://schemas.microsoft.com/office/powerpoint/2010/main" val="2632881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תרשים 5"/>
          <p:cNvGraphicFramePr>
            <a:graphicFrameLocks noGrp="1"/>
          </p:cNvGraphicFramePr>
          <p:nvPr>
            <p:extLst>
              <p:ext uri="{D42A27DB-BD31-4B8C-83A1-F6EECF244321}">
                <p14:modId xmlns:p14="http://schemas.microsoft.com/office/powerpoint/2010/main" val="973106579"/>
              </p:ext>
            </p:extLst>
          </p:nvPr>
        </p:nvGraphicFramePr>
        <p:xfrm>
          <a:off x="-38652" y="612913"/>
          <a:ext cx="9221304" cy="563217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55576" y="6165304"/>
            <a:ext cx="6984776" cy="307777"/>
          </a:xfrm>
          <a:prstGeom prst="rect">
            <a:avLst/>
          </a:prstGeom>
          <a:noFill/>
        </p:spPr>
        <p:txBody>
          <a:bodyPr wrap="square" rtlCol="1">
            <a:spAutoFit/>
          </a:bodyPr>
          <a:lstStyle/>
          <a:p>
            <a:pPr algn="l" rtl="0"/>
            <a:r>
              <a:rPr lang="en-US" sz="1400" dirty="0">
                <a:latin typeface="David" pitchFamily="34" charset="-79"/>
                <a:cs typeface="David" pitchFamily="34" charset="-79"/>
              </a:rPr>
              <a:t>Source: calculations based on CBS Labor Force Surveys.</a:t>
            </a:r>
            <a:endParaRPr lang="he-IL" sz="1400" dirty="0"/>
          </a:p>
        </p:txBody>
      </p:sp>
      <p:sp>
        <p:nvSpPr>
          <p:cNvPr id="8" name="TextBox 7"/>
          <p:cNvSpPr txBox="1"/>
          <p:nvPr/>
        </p:nvSpPr>
        <p:spPr>
          <a:xfrm>
            <a:off x="611560" y="27095"/>
            <a:ext cx="7848872" cy="430887"/>
          </a:xfrm>
          <a:prstGeom prst="rect">
            <a:avLst/>
          </a:prstGeom>
          <a:noFill/>
        </p:spPr>
        <p:txBody>
          <a:bodyPr wrap="square" rtlCol="1">
            <a:spAutoFit/>
          </a:bodyPr>
          <a:lstStyle/>
          <a:p>
            <a:pPr algn="ctr"/>
            <a:r>
              <a:rPr lang="en-US" sz="2200" b="1" dirty="0" smtClean="0">
                <a:solidFill>
                  <a:schemeClr val="bg1"/>
                </a:solidFill>
                <a:latin typeface="David" pitchFamily="34" charset="-79"/>
                <a:cs typeface="David" pitchFamily="34" charset="-79"/>
              </a:rPr>
              <a:t>Arab Men, Employment by Occupation, 2011</a:t>
            </a:r>
            <a:endParaRPr lang="he-IL" sz="2200" dirty="0">
              <a:solidFill>
                <a:schemeClr val="bg1"/>
              </a:solidFill>
              <a:latin typeface="David" pitchFamily="34" charset="-79"/>
              <a:cs typeface="David" pitchFamily="34" charset="-79"/>
            </a:endParaRPr>
          </a:p>
        </p:txBody>
      </p:sp>
    </p:spTree>
    <p:extLst>
      <p:ext uri="{BB962C8B-B14F-4D97-AF65-F5344CB8AC3E}">
        <p14:creationId xmlns:p14="http://schemas.microsoft.com/office/powerpoint/2010/main" val="2159884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Garamond" pitchFamily="18" charset="0"/>
              </a:rPr>
              <a:t>Some Background</a:t>
            </a:r>
            <a:endParaRPr lang="en-US" sz="3200" dirty="0">
              <a:latin typeface="Garamond" pitchFamily="18" charset="0"/>
            </a:endParaRP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smtClean="0">
                <a:latin typeface="Garamond" pitchFamily="18" charset="0"/>
              </a:rPr>
              <a:t>Macroeconomist, dealing a lot with labor markets</a:t>
            </a:r>
          </a:p>
          <a:p>
            <a:pPr>
              <a:buFont typeface="Wingdings" pitchFamily="2" charset="2"/>
              <a:buChar char="Ø"/>
            </a:pPr>
            <a:r>
              <a:rPr lang="en-US" dirty="0" smtClean="0">
                <a:latin typeface="Garamond" pitchFamily="18" charset="0"/>
              </a:rPr>
              <a:t>At Tel Aviv University since 1992, ; visiting positions at MIT, NYU and LSE</a:t>
            </a:r>
          </a:p>
          <a:p>
            <a:pPr>
              <a:buFont typeface="Wingdings" pitchFamily="2" charset="2"/>
              <a:buChar char="Ø"/>
            </a:pPr>
            <a:r>
              <a:rPr lang="en-US" dirty="0" smtClean="0">
                <a:latin typeface="Garamond" pitchFamily="18" charset="0"/>
              </a:rPr>
              <a:t>Regular research:  models of unemployment, firms and workers search behavior</a:t>
            </a:r>
          </a:p>
          <a:p>
            <a:pPr>
              <a:buFont typeface="Wingdings" pitchFamily="2" charset="2"/>
              <a:buChar char="Ø"/>
            </a:pPr>
            <a:r>
              <a:rPr lang="en-US" dirty="0" smtClean="0">
                <a:latin typeface="Garamond" pitchFamily="18" charset="0"/>
              </a:rPr>
              <a:t>This </a:t>
            </a:r>
            <a:r>
              <a:rPr lang="en-US" dirty="0" smtClean="0">
                <a:latin typeface="Garamond" pitchFamily="18" charset="0"/>
              </a:rPr>
              <a:t>talk: following consulting work at the Bank of Israel  2007-2012</a:t>
            </a:r>
          </a:p>
          <a:p>
            <a:pPr>
              <a:buFont typeface="Wingdings" pitchFamily="2" charset="2"/>
              <a:buChar char="Ø"/>
            </a:pPr>
            <a:r>
              <a:rPr lang="en-US" dirty="0" smtClean="0">
                <a:latin typeface="Garamond" pitchFamily="18" charset="0"/>
              </a:rPr>
              <a:t>Based on a number of papers and a new policy paper (executive summary distributed), joint with </a:t>
            </a:r>
            <a:r>
              <a:rPr lang="en-US" dirty="0" err="1" smtClean="0">
                <a:latin typeface="Garamond" pitchFamily="18" charset="0"/>
              </a:rPr>
              <a:t>Nitsa</a:t>
            </a:r>
            <a:r>
              <a:rPr lang="en-US" dirty="0" smtClean="0">
                <a:latin typeface="Garamond" pitchFamily="18" charset="0"/>
              </a:rPr>
              <a:t> </a:t>
            </a:r>
            <a:r>
              <a:rPr lang="en-US" dirty="0" err="1" smtClean="0">
                <a:latin typeface="Garamond" pitchFamily="18" charset="0"/>
              </a:rPr>
              <a:t>Kasir</a:t>
            </a:r>
            <a:r>
              <a:rPr lang="en-US" dirty="0" smtClean="0">
                <a:latin typeface="Garamond" pitchFamily="18" charset="0"/>
              </a:rPr>
              <a:t>, Head of the Labor and Welfare Section of the BOI Research Division </a:t>
            </a:r>
          </a:p>
          <a:p>
            <a:pPr>
              <a:buFont typeface="Wingdings" pitchFamily="2" charset="2"/>
              <a:buChar char="Ø"/>
            </a:pPr>
            <a:r>
              <a:rPr lang="en-US" dirty="0" smtClean="0">
                <a:latin typeface="Garamond" pitchFamily="18" charset="0"/>
              </a:rPr>
              <a:t>We have presented to reps from the OECD (2009, 2012) and the IMF (2012)</a:t>
            </a:r>
          </a:p>
          <a:p>
            <a:pPr>
              <a:buFont typeface="Wingdings" pitchFamily="2" charset="2"/>
              <a:buChar char="Ø"/>
            </a:pPr>
            <a:r>
              <a:rPr lang="en-US" dirty="0" smtClean="0">
                <a:latin typeface="Garamond" pitchFamily="18" charset="0"/>
              </a:rPr>
              <a:t>The new paper is in the process of presentation to President Peres, key ministers, key MKs and high officials (Treasury, Economy, Education) , and to the media </a:t>
            </a:r>
          </a:p>
          <a:p>
            <a:pPr>
              <a:buFont typeface="Wingdings" pitchFamily="2" charset="2"/>
              <a:buChar char="Ø"/>
            </a:pPr>
            <a:endParaRPr lang="en-US" dirty="0" smtClean="0">
              <a:latin typeface="Garamond" pitchFamily="18" charset="0"/>
            </a:endParaRPr>
          </a:p>
          <a:p>
            <a:pPr>
              <a:buFont typeface="Wingdings" pitchFamily="2" charset="2"/>
              <a:buChar char="Ø"/>
            </a:pPr>
            <a:endParaRPr lang="en-US" dirty="0">
              <a:latin typeface="Garamond" pitchFamily="18" charset="0"/>
            </a:endParaRPr>
          </a:p>
        </p:txBody>
      </p:sp>
      <p:sp>
        <p:nvSpPr>
          <p:cNvPr id="4" name="Footer Placeholder 3"/>
          <p:cNvSpPr>
            <a:spLocks noGrp="1"/>
          </p:cNvSpPr>
          <p:nvPr>
            <p:ph type="ftr" sz="quarter" idx="11"/>
          </p:nvPr>
        </p:nvSpPr>
        <p:spPr/>
        <p:txBody>
          <a:bodyPr/>
          <a:lstStyle/>
          <a:p>
            <a:r>
              <a:rPr lang="en-US" dirty="0" smtClean="0">
                <a:latin typeface="Garamond" pitchFamily="18" charset="0"/>
              </a:rPr>
              <a:t>Eran Yashiv,  TAU</a:t>
            </a:r>
            <a:endParaRPr lang="en-US"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mtClean="0"/>
              <a:pPr/>
              <a:t>2</a:t>
            </a:fld>
            <a:endParaRPr lang="en-US"/>
          </a:p>
        </p:txBody>
      </p:sp>
    </p:spTree>
    <p:extLst>
      <p:ext uri="{BB962C8B-B14F-4D97-AF65-F5344CB8AC3E}">
        <p14:creationId xmlns:p14="http://schemas.microsoft.com/office/powerpoint/2010/main" val="26393360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1560" y="27095"/>
            <a:ext cx="7848872" cy="430887"/>
          </a:xfrm>
          <a:prstGeom prst="rect">
            <a:avLst/>
          </a:prstGeom>
          <a:noFill/>
        </p:spPr>
        <p:txBody>
          <a:bodyPr wrap="square" rtlCol="1">
            <a:spAutoFit/>
          </a:bodyPr>
          <a:lstStyle/>
          <a:p>
            <a:pPr algn="ctr"/>
            <a:r>
              <a:rPr lang="en-US" sz="2200" b="1" dirty="0" smtClean="0">
                <a:solidFill>
                  <a:schemeClr val="bg1"/>
                </a:solidFill>
                <a:latin typeface="David" pitchFamily="34" charset="-79"/>
                <a:cs typeface="David" pitchFamily="34" charset="-79"/>
              </a:rPr>
              <a:t>Arab Men, Employment by Industry, 2011</a:t>
            </a:r>
            <a:endParaRPr lang="he-IL" sz="2200" dirty="0">
              <a:solidFill>
                <a:schemeClr val="bg1"/>
              </a:solidFill>
              <a:latin typeface="David" pitchFamily="34" charset="-79"/>
              <a:cs typeface="David" pitchFamily="34" charset="-79"/>
            </a:endParaRPr>
          </a:p>
        </p:txBody>
      </p:sp>
      <p:graphicFrame>
        <p:nvGraphicFramePr>
          <p:cNvPr id="6" name="תרשים 5"/>
          <p:cNvGraphicFramePr>
            <a:graphicFrameLocks noGrp="1"/>
          </p:cNvGraphicFramePr>
          <p:nvPr>
            <p:extLst>
              <p:ext uri="{D42A27DB-BD31-4B8C-83A1-F6EECF244321}">
                <p14:modId xmlns:p14="http://schemas.microsoft.com/office/powerpoint/2010/main" val="3691707933"/>
              </p:ext>
            </p:extLst>
          </p:nvPr>
        </p:nvGraphicFramePr>
        <p:xfrm>
          <a:off x="-38652" y="612913"/>
          <a:ext cx="9221304" cy="563217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55576" y="6165304"/>
            <a:ext cx="6984776" cy="307777"/>
          </a:xfrm>
          <a:prstGeom prst="rect">
            <a:avLst/>
          </a:prstGeom>
          <a:noFill/>
        </p:spPr>
        <p:txBody>
          <a:bodyPr wrap="square" rtlCol="1">
            <a:spAutoFit/>
          </a:bodyPr>
          <a:lstStyle/>
          <a:p>
            <a:pPr algn="l" rtl="0"/>
            <a:r>
              <a:rPr lang="en-US" sz="1400" dirty="0">
                <a:latin typeface="David" pitchFamily="34" charset="-79"/>
                <a:cs typeface="David" pitchFamily="34" charset="-79"/>
              </a:rPr>
              <a:t>Source: calculations based on CBS Labor Force Surveys.</a:t>
            </a:r>
            <a:endParaRPr lang="he-IL" sz="1400" dirty="0"/>
          </a:p>
        </p:txBody>
      </p:sp>
    </p:spTree>
    <p:extLst>
      <p:ext uri="{BB962C8B-B14F-4D97-AF65-F5344CB8AC3E}">
        <p14:creationId xmlns:p14="http://schemas.microsoft.com/office/powerpoint/2010/main" val="7982320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תרשים 5"/>
          <p:cNvGraphicFramePr>
            <a:graphicFrameLocks noGrp="1"/>
          </p:cNvGraphicFramePr>
          <p:nvPr>
            <p:extLst>
              <p:ext uri="{D42A27DB-BD31-4B8C-83A1-F6EECF244321}">
                <p14:modId xmlns:p14="http://schemas.microsoft.com/office/powerpoint/2010/main" val="2259374272"/>
              </p:ext>
            </p:extLst>
          </p:nvPr>
        </p:nvGraphicFramePr>
        <p:xfrm>
          <a:off x="-38652" y="612913"/>
          <a:ext cx="9221304" cy="563217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55576" y="6165304"/>
            <a:ext cx="6984776" cy="307777"/>
          </a:xfrm>
          <a:prstGeom prst="rect">
            <a:avLst/>
          </a:prstGeom>
          <a:noFill/>
        </p:spPr>
        <p:txBody>
          <a:bodyPr wrap="square" rtlCol="1">
            <a:spAutoFit/>
          </a:bodyPr>
          <a:lstStyle/>
          <a:p>
            <a:pPr algn="l" rtl="0"/>
            <a:r>
              <a:rPr lang="en-US" sz="1400" dirty="0">
                <a:latin typeface="David" pitchFamily="34" charset="-79"/>
                <a:cs typeface="David" pitchFamily="34" charset="-79"/>
              </a:rPr>
              <a:t>Source: calculations based on CBS Labor Force Surveys.</a:t>
            </a:r>
            <a:endParaRPr lang="he-IL" sz="1400" dirty="0"/>
          </a:p>
        </p:txBody>
      </p:sp>
      <p:sp>
        <p:nvSpPr>
          <p:cNvPr id="8" name="TextBox 7"/>
          <p:cNvSpPr txBox="1"/>
          <p:nvPr/>
        </p:nvSpPr>
        <p:spPr>
          <a:xfrm>
            <a:off x="611560" y="27095"/>
            <a:ext cx="7848872" cy="430887"/>
          </a:xfrm>
          <a:prstGeom prst="rect">
            <a:avLst/>
          </a:prstGeom>
          <a:noFill/>
        </p:spPr>
        <p:txBody>
          <a:bodyPr wrap="square" rtlCol="1">
            <a:spAutoFit/>
          </a:bodyPr>
          <a:lstStyle/>
          <a:p>
            <a:pPr algn="ctr"/>
            <a:r>
              <a:rPr lang="en-US" sz="2200" b="1" dirty="0" smtClean="0">
                <a:solidFill>
                  <a:schemeClr val="bg1"/>
                </a:solidFill>
                <a:latin typeface="David" pitchFamily="34" charset="-79"/>
                <a:cs typeface="David" pitchFamily="34" charset="-79"/>
              </a:rPr>
              <a:t>Arab Women, Employment by Occupation, 2011</a:t>
            </a:r>
            <a:endParaRPr lang="he-IL" sz="2200" dirty="0">
              <a:solidFill>
                <a:schemeClr val="bg1"/>
              </a:solidFill>
              <a:latin typeface="David" pitchFamily="34" charset="-79"/>
              <a:cs typeface="David" pitchFamily="34" charset="-79"/>
            </a:endParaRPr>
          </a:p>
        </p:txBody>
      </p:sp>
    </p:spTree>
    <p:extLst>
      <p:ext uri="{BB962C8B-B14F-4D97-AF65-F5344CB8AC3E}">
        <p14:creationId xmlns:p14="http://schemas.microsoft.com/office/powerpoint/2010/main" val="2328416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55576" y="6165304"/>
            <a:ext cx="6984776" cy="307777"/>
          </a:xfrm>
          <a:prstGeom prst="rect">
            <a:avLst/>
          </a:prstGeom>
          <a:noFill/>
        </p:spPr>
        <p:txBody>
          <a:bodyPr wrap="square" rtlCol="1">
            <a:spAutoFit/>
          </a:bodyPr>
          <a:lstStyle/>
          <a:p>
            <a:pPr algn="l" rtl="0"/>
            <a:r>
              <a:rPr lang="en-US" sz="1400" dirty="0">
                <a:latin typeface="David" pitchFamily="34" charset="-79"/>
                <a:cs typeface="David" pitchFamily="34" charset="-79"/>
              </a:rPr>
              <a:t>Source: calculations based on CBS Labor Force Surveys.</a:t>
            </a:r>
            <a:endParaRPr lang="he-IL" sz="1400" dirty="0"/>
          </a:p>
        </p:txBody>
      </p:sp>
      <p:sp>
        <p:nvSpPr>
          <p:cNvPr id="9" name="TextBox 8"/>
          <p:cNvSpPr txBox="1"/>
          <p:nvPr/>
        </p:nvSpPr>
        <p:spPr>
          <a:xfrm>
            <a:off x="611560" y="27095"/>
            <a:ext cx="7848872" cy="430887"/>
          </a:xfrm>
          <a:prstGeom prst="rect">
            <a:avLst/>
          </a:prstGeom>
          <a:noFill/>
        </p:spPr>
        <p:txBody>
          <a:bodyPr wrap="square" rtlCol="1">
            <a:spAutoFit/>
          </a:bodyPr>
          <a:lstStyle/>
          <a:p>
            <a:pPr algn="ctr"/>
            <a:r>
              <a:rPr lang="en-US" sz="2200" b="1" dirty="0" smtClean="0">
                <a:solidFill>
                  <a:schemeClr val="bg1"/>
                </a:solidFill>
                <a:latin typeface="David" pitchFamily="34" charset="-79"/>
                <a:cs typeface="David" pitchFamily="34" charset="-79"/>
              </a:rPr>
              <a:t>Arab Women Employment By Industry, 2011</a:t>
            </a:r>
            <a:endParaRPr lang="he-IL" sz="2200" dirty="0">
              <a:solidFill>
                <a:schemeClr val="bg1"/>
              </a:solidFill>
              <a:latin typeface="David" pitchFamily="34" charset="-79"/>
              <a:cs typeface="David" pitchFamily="34" charset="-79"/>
            </a:endParaRPr>
          </a:p>
        </p:txBody>
      </p:sp>
      <p:graphicFrame>
        <p:nvGraphicFramePr>
          <p:cNvPr id="5" name="תרשים 4"/>
          <p:cNvGraphicFramePr>
            <a:graphicFrameLocks noGrp="1"/>
          </p:cNvGraphicFramePr>
          <p:nvPr>
            <p:extLst>
              <p:ext uri="{D42A27DB-BD31-4B8C-83A1-F6EECF244321}">
                <p14:modId xmlns:p14="http://schemas.microsoft.com/office/powerpoint/2010/main" val="1476159808"/>
              </p:ext>
            </p:extLst>
          </p:nvPr>
        </p:nvGraphicFramePr>
        <p:xfrm>
          <a:off x="75951" y="735972"/>
          <a:ext cx="8920089" cy="53973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735354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Line 2"/>
          <p:cNvSpPr>
            <a:spLocks noChangeShapeType="1"/>
          </p:cNvSpPr>
          <p:nvPr/>
        </p:nvSpPr>
        <p:spPr bwMode="auto">
          <a:xfrm>
            <a:off x="8027988" y="549275"/>
            <a:ext cx="0" cy="3816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483" name="Line 3"/>
          <p:cNvSpPr>
            <a:spLocks noChangeShapeType="1"/>
          </p:cNvSpPr>
          <p:nvPr/>
        </p:nvSpPr>
        <p:spPr bwMode="auto">
          <a:xfrm>
            <a:off x="8027988" y="4292600"/>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484" name="Text Box 4"/>
          <p:cNvSpPr txBox="1">
            <a:spLocks noChangeArrowheads="1"/>
          </p:cNvSpPr>
          <p:nvPr/>
        </p:nvSpPr>
        <p:spPr bwMode="auto">
          <a:xfrm>
            <a:off x="250825" y="4876800"/>
            <a:ext cx="8351838"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200" dirty="0">
                <a:latin typeface="Times New Roman" pitchFamily="18" charset="0"/>
                <a:cs typeface="Times New Roman" pitchFamily="18" charset="0"/>
              </a:rPr>
              <a:t>1. The definition of  a “modern” female  here is  a female with 13 + years of education, personal status: separated or divorced or single  or married (or widowed) with no more than 2 children, uses a computer and has a driving license. </a:t>
            </a:r>
          </a:p>
          <a:p>
            <a:pPr algn="l"/>
            <a:r>
              <a:rPr lang="en-US" sz="1200" dirty="0">
                <a:latin typeface="Times New Roman" pitchFamily="18" charset="0"/>
                <a:cs typeface="Times New Roman" pitchFamily="18" charset="0"/>
              </a:rPr>
              <a:t>2. The definition of a “traditional” female here is a female with 10 or less years of education, personal status: married or widowed  with 3 children or more, doesn’t use a computer and doesn’t have a driving license.</a:t>
            </a:r>
          </a:p>
          <a:p>
            <a:pPr algn="l"/>
            <a:r>
              <a:rPr lang="en-US" sz="1200" b="1" dirty="0">
                <a:latin typeface="Times New Roman" pitchFamily="18" charset="0"/>
                <a:cs typeface="Times New Roman" pitchFamily="18" charset="0"/>
              </a:rPr>
              <a:t>Source</a:t>
            </a:r>
            <a:r>
              <a:rPr lang="en-US" sz="1200" dirty="0">
                <a:latin typeface="Times New Roman" pitchFamily="18" charset="0"/>
                <a:cs typeface="Times New Roman" pitchFamily="18" charset="0"/>
              </a:rPr>
              <a:t>: Based on Central Bureau of  Statistics, Social Survey, 2005.</a:t>
            </a:r>
            <a:endParaRPr lang="en-US" sz="1200" dirty="0"/>
          </a:p>
        </p:txBody>
      </p:sp>
      <p:graphicFrame>
        <p:nvGraphicFramePr>
          <p:cNvPr id="148485" name="Object 5"/>
          <p:cNvGraphicFramePr>
            <a:graphicFrameLocks noChangeAspect="1"/>
          </p:cNvGraphicFramePr>
          <p:nvPr>
            <p:extLst>
              <p:ext uri="{D42A27DB-BD31-4B8C-83A1-F6EECF244321}">
                <p14:modId xmlns:p14="http://schemas.microsoft.com/office/powerpoint/2010/main" val="3607693845"/>
              </p:ext>
            </p:extLst>
          </p:nvPr>
        </p:nvGraphicFramePr>
        <p:xfrm>
          <a:off x="755650" y="692150"/>
          <a:ext cx="7518400" cy="3978275"/>
        </p:xfrm>
        <a:graphic>
          <a:graphicData uri="http://schemas.openxmlformats.org/presentationml/2006/ole">
            <mc:AlternateContent xmlns:mc="http://schemas.openxmlformats.org/markup-compatibility/2006">
              <mc:Choice xmlns:v="urn:schemas-microsoft-com:vml" Requires="v">
                <p:oleObj spid="_x0000_s2075" name="Worksheet" r:id="rId3" imgW="5059698" imgH="1958256" progId="Excel.Sheet.8">
                  <p:embed/>
                </p:oleObj>
              </mc:Choice>
              <mc:Fallback>
                <p:oleObj name="Worksheet" r:id="rId3" imgW="5059698" imgH="1958256" progId="Excel.Sheet.8">
                  <p:embed/>
                  <p:pic>
                    <p:nvPicPr>
                      <p:cNvPr id="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692150"/>
                        <a:ext cx="7518400" cy="397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a:xfrm>
            <a:off x="609600" y="5181600"/>
            <a:ext cx="6784848" cy="1600200"/>
          </a:xfrm>
        </p:spPr>
        <p:txBody>
          <a:bodyPr>
            <a:normAutofit/>
          </a:bodyPr>
          <a:lstStyle/>
          <a:p>
            <a:r>
              <a:rPr lang="en-US" sz="3200" dirty="0" smtClean="0">
                <a:latin typeface="Palatino Linotype" pitchFamily="18" charset="0"/>
              </a:rPr>
              <a:t>An Arbitrary Exercise</a:t>
            </a:r>
            <a:endParaRPr lang="en-US" sz="3200" dirty="0">
              <a:latin typeface="Palatino Linotype" pitchFamily="18" charset="0"/>
            </a:endParaRPr>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52157930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Line 2"/>
          <p:cNvSpPr>
            <a:spLocks noChangeShapeType="1"/>
          </p:cNvSpPr>
          <p:nvPr/>
        </p:nvSpPr>
        <p:spPr bwMode="auto">
          <a:xfrm>
            <a:off x="8027988" y="549275"/>
            <a:ext cx="0" cy="3816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483" name="Line 3"/>
          <p:cNvSpPr>
            <a:spLocks noChangeShapeType="1"/>
          </p:cNvSpPr>
          <p:nvPr/>
        </p:nvSpPr>
        <p:spPr bwMode="auto">
          <a:xfrm>
            <a:off x="8027988" y="4292600"/>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484" name="Text Box 4"/>
          <p:cNvSpPr txBox="1">
            <a:spLocks noChangeArrowheads="1"/>
          </p:cNvSpPr>
          <p:nvPr/>
        </p:nvSpPr>
        <p:spPr bwMode="auto">
          <a:xfrm>
            <a:off x="250825" y="4876800"/>
            <a:ext cx="8351838"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200" dirty="0">
                <a:latin typeface="Times New Roman" pitchFamily="18" charset="0"/>
                <a:cs typeface="Times New Roman" pitchFamily="18" charset="0"/>
              </a:rPr>
              <a:t>1. The definition of  a “modern” female  here is  a female with 13 + years of education, personal status: separated or divorced or single  or married (or widowed) with no more than 2 children, uses a computer and has a driving license. </a:t>
            </a:r>
          </a:p>
          <a:p>
            <a:pPr algn="l"/>
            <a:r>
              <a:rPr lang="en-US" sz="1200" dirty="0">
                <a:latin typeface="Times New Roman" pitchFamily="18" charset="0"/>
                <a:cs typeface="Times New Roman" pitchFamily="18" charset="0"/>
              </a:rPr>
              <a:t>2. The definition of a “traditional” female here is a female with 10 or less years of education, personal status: married or widowed  with 3 children or more, doesn’t use a computer and doesn’t have a driving license.</a:t>
            </a:r>
          </a:p>
          <a:p>
            <a:pPr algn="l"/>
            <a:r>
              <a:rPr lang="en-US" sz="1200" b="1" dirty="0">
                <a:latin typeface="Times New Roman" pitchFamily="18" charset="0"/>
                <a:cs typeface="Times New Roman" pitchFamily="18" charset="0"/>
              </a:rPr>
              <a:t>Source</a:t>
            </a:r>
            <a:r>
              <a:rPr lang="en-US" sz="1200" dirty="0">
                <a:latin typeface="Times New Roman" pitchFamily="18" charset="0"/>
                <a:cs typeface="Times New Roman" pitchFamily="18" charset="0"/>
              </a:rPr>
              <a:t>: Based on Central Bureau of  Statistics, Social Survey, 2005.</a:t>
            </a:r>
            <a:endParaRPr lang="en-US" sz="1200" dirty="0"/>
          </a:p>
        </p:txBody>
      </p:sp>
      <p:graphicFrame>
        <p:nvGraphicFramePr>
          <p:cNvPr id="148485" name="Object 5"/>
          <p:cNvGraphicFramePr>
            <a:graphicFrameLocks noChangeAspect="1"/>
          </p:cNvGraphicFramePr>
          <p:nvPr>
            <p:extLst>
              <p:ext uri="{D42A27DB-BD31-4B8C-83A1-F6EECF244321}">
                <p14:modId xmlns:p14="http://schemas.microsoft.com/office/powerpoint/2010/main" val="3284779839"/>
              </p:ext>
            </p:extLst>
          </p:nvPr>
        </p:nvGraphicFramePr>
        <p:xfrm>
          <a:off x="755650" y="692150"/>
          <a:ext cx="7518400" cy="3978275"/>
        </p:xfrm>
        <a:graphic>
          <a:graphicData uri="http://schemas.openxmlformats.org/presentationml/2006/ole">
            <mc:AlternateContent xmlns:mc="http://schemas.openxmlformats.org/markup-compatibility/2006">
              <mc:Choice xmlns:v="urn:schemas-microsoft-com:vml" Requires="v">
                <p:oleObj spid="_x0000_s3099" name="Worksheet" r:id="rId3" imgW="5059698" imgH="1958256" progId="Excel.Sheet.8">
                  <p:embed/>
                </p:oleObj>
              </mc:Choice>
              <mc:Fallback>
                <p:oleObj name="Worksheet" r:id="rId3" imgW="5059698" imgH="1958256" progId="Excel.Sheet.8">
                  <p:embed/>
                  <p:pic>
                    <p:nvPicPr>
                      <p:cNvPr id="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692150"/>
                        <a:ext cx="7518400" cy="397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3794861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1295400" y="-381000"/>
            <a:ext cx="6781800" cy="2286000"/>
          </a:xfrm>
        </p:spPr>
        <p:txBody>
          <a:bodyPr/>
          <a:lstStyle/>
          <a:p>
            <a:pPr algn="ctr"/>
            <a:r>
              <a:rPr lang="en-US" sz="2800" b="1" dirty="0" smtClean="0">
                <a:solidFill>
                  <a:srgbClr val="000099"/>
                </a:solidFill>
                <a:effectLst>
                  <a:outerShdw blurRad="38100" dist="38100" dir="2700000" algn="tl">
                    <a:srgbClr val="C0C0C0"/>
                  </a:outerShdw>
                </a:effectLst>
                <a:latin typeface="Times New Roman" pitchFamily="18" charset="0"/>
                <a:cs typeface="Times New Roman" pitchFamily="18" charset="0"/>
              </a:rPr>
              <a:t>Wages </a:t>
            </a:r>
            <a:r>
              <a:rPr lang="en-US" sz="2800" b="1" dirty="0">
                <a:solidFill>
                  <a:srgbClr val="000099"/>
                </a:solidFill>
                <a:effectLst>
                  <a:outerShdw blurRad="38100" dist="38100" dir="2700000" algn="tl">
                    <a:srgbClr val="C0C0C0"/>
                  </a:outerShdw>
                </a:effectLst>
                <a:latin typeface="Times New Roman" pitchFamily="18" charset="0"/>
                <a:cs typeface="Times New Roman" pitchFamily="18" charset="0"/>
              </a:rPr>
              <a:t>and Hours by Gender and Sector, </a:t>
            </a:r>
            <a:r>
              <a:rPr lang="en-US" sz="2800" b="1" dirty="0" smtClean="0">
                <a:solidFill>
                  <a:srgbClr val="000099"/>
                </a:solidFill>
                <a:effectLst>
                  <a:outerShdw blurRad="38100" dist="38100" dir="2700000" algn="tl">
                    <a:srgbClr val="C0C0C0"/>
                  </a:outerShdw>
                </a:effectLst>
                <a:latin typeface="Times New Roman" pitchFamily="18" charset="0"/>
                <a:cs typeface="Times New Roman" pitchFamily="18" charset="0"/>
              </a:rPr>
              <a:t>2010</a:t>
            </a:r>
            <a:r>
              <a:rPr lang="en-US" sz="1700" b="1" dirty="0">
                <a:solidFill>
                  <a:srgbClr val="000099"/>
                </a:solidFill>
              </a:rPr>
              <a:t/>
            </a:r>
            <a:br>
              <a:rPr lang="en-US" sz="1700" b="1" dirty="0">
                <a:solidFill>
                  <a:srgbClr val="000099"/>
                </a:solidFill>
              </a:rPr>
            </a:br>
            <a:endParaRPr lang="en-US" sz="1700" b="1" dirty="0">
              <a:solidFill>
                <a:srgbClr val="000099"/>
              </a:solidFill>
            </a:endParaRPr>
          </a:p>
        </p:txBody>
      </p:sp>
      <p:graphicFrame>
        <p:nvGraphicFramePr>
          <p:cNvPr id="143363" name="Object 3"/>
          <p:cNvGraphicFramePr>
            <a:graphicFrameLocks noGrp="1" noChangeAspect="1"/>
          </p:cNvGraphicFramePr>
          <p:nvPr>
            <p:ph idx="1"/>
            <p:extLst>
              <p:ext uri="{D42A27DB-BD31-4B8C-83A1-F6EECF244321}">
                <p14:modId xmlns:p14="http://schemas.microsoft.com/office/powerpoint/2010/main" val="790258553"/>
              </p:ext>
            </p:extLst>
          </p:nvPr>
        </p:nvGraphicFramePr>
        <p:xfrm>
          <a:off x="228600" y="2667000"/>
          <a:ext cx="8532813" cy="2709863"/>
        </p:xfrm>
        <a:graphic>
          <a:graphicData uri="http://schemas.openxmlformats.org/presentationml/2006/ole">
            <mc:AlternateContent xmlns:mc="http://schemas.openxmlformats.org/markup-compatibility/2006">
              <mc:Choice xmlns:v="urn:schemas-microsoft-com:vml" Requires="v">
                <p:oleObj spid="_x0000_s1052" name="Worksheet" r:id="rId3" imgW="4869092" imgH="1546776" progId="Excel.Sheet.8">
                  <p:embed/>
                </p:oleObj>
              </mc:Choice>
              <mc:Fallback>
                <p:oleObj name="Worksheet" r:id="rId3" imgW="4869092" imgH="1546776" progId="Excel.Sheet.8">
                  <p:embed/>
                  <p:pic>
                    <p:nvPicPr>
                      <p:cNvPr id="0" name="Picture 26"/>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667000"/>
                        <a:ext cx="8532813" cy="270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364" name="Text Box 4"/>
          <p:cNvSpPr txBox="1">
            <a:spLocks noChangeArrowheads="1"/>
          </p:cNvSpPr>
          <p:nvPr/>
        </p:nvSpPr>
        <p:spPr bwMode="auto">
          <a:xfrm>
            <a:off x="609600" y="6248400"/>
            <a:ext cx="38475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dirty="0">
                <a:latin typeface="Times New Roman" pitchFamily="18" charset="0"/>
                <a:cs typeface="Times New Roman" pitchFamily="18" charset="0"/>
              </a:rPr>
              <a:t>Source</a:t>
            </a:r>
            <a:r>
              <a:rPr lang="en-US" sz="1200" dirty="0">
                <a:latin typeface="Times New Roman" pitchFamily="18" charset="0"/>
                <a:cs typeface="Times New Roman" pitchFamily="18" charset="0"/>
              </a:rPr>
              <a:t>: </a:t>
            </a:r>
            <a:r>
              <a:rPr lang="en-US" sz="1200" dirty="0" smtClean="0">
                <a:latin typeface="Times New Roman" pitchFamily="18" charset="0"/>
                <a:cs typeface="Times New Roman" pitchFamily="18" charset="0"/>
              </a:rPr>
              <a:t>Central </a:t>
            </a:r>
            <a:r>
              <a:rPr lang="en-US" sz="1200" dirty="0">
                <a:latin typeface="Times New Roman" pitchFamily="18" charset="0"/>
                <a:cs typeface="Times New Roman" pitchFamily="18" charset="0"/>
              </a:rPr>
              <a:t>Bureau of </a:t>
            </a:r>
            <a:r>
              <a:rPr lang="en-US" sz="1200" dirty="0" smtClean="0">
                <a:latin typeface="Times New Roman" pitchFamily="18" charset="0"/>
                <a:cs typeface="Times New Roman" pitchFamily="18" charset="0"/>
              </a:rPr>
              <a:t>Statistics, Income </a:t>
            </a:r>
            <a:r>
              <a:rPr lang="en-US" sz="1200" dirty="0">
                <a:latin typeface="Times New Roman" pitchFamily="18" charset="0"/>
                <a:cs typeface="Times New Roman" pitchFamily="18" charset="0"/>
              </a:rPr>
              <a:t>Survey, </a:t>
            </a:r>
            <a:r>
              <a:rPr lang="en-US" sz="1200" dirty="0" smtClean="0">
                <a:latin typeface="Times New Roman" pitchFamily="18" charset="0"/>
                <a:cs typeface="Times New Roman" pitchFamily="18" charset="0"/>
              </a:rPr>
              <a:t>2010.</a:t>
            </a:r>
            <a:endParaRPr lang="en-US" sz="1200" dirty="0"/>
          </a:p>
        </p:txBody>
      </p:sp>
    </p:spTree>
    <p:extLst>
      <p:ext uri="{BB962C8B-B14F-4D97-AF65-F5344CB8AC3E}">
        <p14:creationId xmlns:p14="http://schemas.microsoft.com/office/powerpoint/2010/main" val="120346374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0"/>
            <a:ext cx="6781800" cy="1600200"/>
          </a:xfrm>
        </p:spPr>
        <p:txBody>
          <a:bodyPr>
            <a:normAutofit/>
          </a:bodyPr>
          <a:lstStyle/>
          <a:p>
            <a:r>
              <a:rPr lang="en-US" sz="3200" dirty="0" smtClean="0">
                <a:latin typeface="Garamond" pitchFamily="18" charset="0"/>
              </a:rPr>
              <a:t>Summary of Labor Market Problems</a:t>
            </a:r>
            <a:endParaRPr lang="en-US" sz="3200" dirty="0">
              <a:latin typeface="Garamond" pitchFamily="18" charset="0"/>
            </a:endParaRPr>
          </a:p>
        </p:txBody>
      </p:sp>
      <p:sp>
        <p:nvSpPr>
          <p:cNvPr id="6" name="Content Placeholder 5"/>
          <p:cNvSpPr>
            <a:spLocks noGrp="1"/>
          </p:cNvSpPr>
          <p:nvPr>
            <p:ph sz="half" idx="1"/>
          </p:nvPr>
        </p:nvSpPr>
        <p:spPr>
          <a:xfrm>
            <a:off x="762000" y="990600"/>
            <a:ext cx="7391400" cy="3498046"/>
          </a:xfrm>
        </p:spPr>
        <p:txBody>
          <a:bodyPr>
            <a:normAutofit fontScale="25000" lnSpcReduction="20000"/>
          </a:bodyPr>
          <a:lstStyle/>
          <a:p>
            <a:r>
              <a:rPr lang="en-US" sz="7400" dirty="0">
                <a:latin typeface="Palatino Linotype" pitchFamily="18" charset="0"/>
              </a:rPr>
              <a:t>For men – a high degree of concentration in industries and occupations located at the bottom of the skill </a:t>
            </a:r>
            <a:r>
              <a:rPr lang="en-US" sz="7400" dirty="0" smtClean="0">
                <a:latin typeface="Palatino Linotype" pitchFamily="18" charset="0"/>
              </a:rPr>
              <a:t>distribution.</a:t>
            </a:r>
          </a:p>
          <a:p>
            <a:pPr marL="0" indent="0">
              <a:buNone/>
            </a:pPr>
            <a:endParaRPr lang="en-US" sz="7400" dirty="0" smtClean="0">
              <a:latin typeface="Palatino Linotype" pitchFamily="18" charset="0"/>
            </a:endParaRPr>
          </a:p>
          <a:p>
            <a:r>
              <a:rPr lang="en-US" sz="7400" dirty="0" smtClean="0">
                <a:latin typeface="Palatino Linotype" pitchFamily="18" charset="0"/>
              </a:rPr>
              <a:t>Consequences and implications: </a:t>
            </a:r>
          </a:p>
          <a:p>
            <a:pPr marL="514350" indent="-514350">
              <a:buFont typeface="+mj-lt"/>
              <a:buAutoNum type="arabicPeriod"/>
            </a:pPr>
            <a:r>
              <a:rPr lang="en-US" sz="7400" dirty="0" smtClean="0">
                <a:latin typeface="Palatino Linotype" pitchFamily="18" charset="0"/>
              </a:rPr>
              <a:t>early </a:t>
            </a:r>
            <a:r>
              <a:rPr lang="en-US" sz="7400" dirty="0">
                <a:latin typeface="Palatino Linotype" pitchFamily="18" charset="0"/>
              </a:rPr>
              <a:t>retirement due to the physical nature of </a:t>
            </a:r>
            <a:r>
              <a:rPr lang="en-US" sz="7400" dirty="0" smtClean="0">
                <a:latin typeface="Palatino Linotype" pitchFamily="18" charset="0"/>
              </a:rPr>
              <a:t>work</a:t>
            </a:r>
          </a:p>
          <a:p>
            <a:pPr marL="514350" indent="-514350">
              <a:buFont typeface="+mj-lt"/>
              <a:buAutoNum type="arabicPeriod"/>
            </a:pPr>
            <a:r>
              <a:rPr lang="en-US" sz="7400" dirty="0" smtClean="0">
                <a:latin typeface="Palatino Linotype" pitchFamily="18" charset="0"/>
              </a:rPr>
              <a:t>retirement </a:t>
            </a:r>
            <a:r>
              <a:rPr lang="en-US" sz="7400" dirty="0">
                <a:latin typeface="Palatino Linotype" pitchFamily="18" charset="0"/>
              </a:rPr>
              <a:t>that is premature even compared with Palestinian </a:t>
            </a:r>
            <a:r>
              <a:rPr lang="en-US" sz="7400" dirty="0" smtClean="0">
                <a:latin typeface="Palatino Linotype" pitchFamily="18" charset="0"/>
              </a:rPr>
              <a:t>men and with men </a:t>
            </a:r>
            <a:r>
              <a:rPr lang="en-US" sz="7400" dirty="0">
                <a:latin typeface="Palatino Linotype" pitchFamily="18" charset="0"/>
              </a:rPr>
              <a:t>in Muslim and Arab </a:t>
            </a:r>
            <a:r>
              <a:rPr lang="en-US" sz="7400" dirty="0" smtClean="0">
                <a:latin typeface="Palatino Linotype" pitchFamily="18" charset="0"/>
              </a:rPr>
              <a:t>countries</a:t>
            </a:r>
          </a:p>
          <a:p>
            <a:pPr marL="514350" indent="-514350">
              <a:buFont typeface="+mj-lt"/>
              <a:buAutoNum type="arabicPeriod"/>
            </a:pPr>
            <a:r>
              <a:rPr lang="en-US" sz="7400" dirty="0" smtClean="0">
                <a:latin typeface="Palatino Linotype" pitchFamily="18" charset="0"/>
              </a:rPr>
              <a:t>below-average </a:t>
            </a:r>
            <a:r>
              <a:rPr lang="en-US" sz="7400" dirty="0">
                <a:latin typeface="Palatino Linotype" pitchFamily="18" charset="0"/>
              </a:rPr>
              <a:t>productivity and </a:t>
            </a:r>
            <a:r>
              <a:rPr lang="en-US" sz="7400" dirty="0" smtClean="0">
                <a:latin typeface="Palatino Linotype" pitchFamily="18" charset="0"/>
              </a:rPr>
              <a:t>wages </a:t>
            </a:r>
          </a:p>
          <a:p>
            <a:pPr marL="514350" indent="-514350">
              <a:buFont typeface="+mj-lt"/>
              <a:buAutoNum type="arabicPeriod"/>
            </a:pPr>
            <a:r>
              <a:rPr lang="en-US" sz="7400" dirty="0" smtClean="0">
                <a:latin typeface="Palatino Linotype" pitchFamily="18" charset="0"/>
              </a:rPr>
              <a:t>underemployment </a:t>
            </a:r>
            <a:r>
              <a:rPr lang="en-US" sz="7400" dirty="0">
                <a:latin typeface="Palatino Linotype" pitchFamily="18" charset="0"/>
              </a:rPr>
              <a:t>in more highly-skilled occupations, even among those with appropriate </a:t>
            </a:r>
            <a:r>
              <a:rPr lang="en-US" sz="7400" dirty="0" smtClean="0">
                <a:latin typeface="Palatino Linotype" pitchFamily="18" charset="0"/>
              </a:rPr>
              <a:t>skills</a:t>
            </a:r>
          </a:p>
          <a:p>
            <a:pPr marL="514350" indent="-514350">
              <a:buFont typeface="+mj-lt"/>
              <a:buAutoNum type="arabicPeriod"/>
            </a:pPr>
            <a:r>
              <a:rPr lang="en-US" sz="7400" dirty="0" smtClean="0">
                <a:latin typeface="Palatino Linotype" pitchFamily="18" charset="0"/>
              </a:rPr>
              <a:t>disincentives </a:t>
            </a:r>
            <a:r>
              <a:rPr lang="en-US" sz="7400" dirty="0">
                <a:latin typeface="Palatino Linotype" pitchFamily="18" charset="0"/>
              </a:rPr>
              <a:t>to study and acquire skills for the younger </a:t>
            </a:r>
            <a:r>
              <a:rPr lang="en-US" sz="7400" dirty="0" smtClean="0">
                <a:latin typeface="Palatino Linotype" pitchFamily="18" charset="0"/>
              </a:rPr>
              <a:t>generation</a:t>
            </a:r>
          </a:p>
          <a:p>
            <a:pPr marL="514350" indent="-514350">
              <a:buFont typeface="+mj-lt"/>
              <a:buAutoNum type="arabicPeriod"/>
            </a:pPr>
            <a:r>
              <a:rPr lang="en-US" sz="7400" dirty="0" smtClean="0">
                <a:latin typeface="Palatino Linotype" pitchFamily="18" charset="0"/>
              </a:rPr>
              <a:t>Israeli </a:t>
            </a:r>
            <a:r>
              <a:rPr lang="en-US" sz="7400" dirty="0">
                <a:latin typeface="Palatino Linotype" pitchFamily="18" charset="0"/>
              </a:rPr>
              <a:t>Arabs rank among the country’s poorest population </a:t>
            </a:r>
            <a:r>
              <a:rPr lang="en-US" sz="7400" dirty="0" smtClean="0">
                <a:latin typeface="Palatino Linotype" pitchFamily="18" charset="0"/>
              </a:rPr>
              <a:t>sectors</a:t>
            </a:r>
          </a:p>
          <a:p>
            <a:pPr marL="514350" indent="-514350">
              <a:buFont typeface="+mj-lt"/>
              <a:buAutoNum type="arabicPeriod"/>
            </a:pPr>
            <a:r>
              <a:rPr lang="en-US" sz="7400" dirty="0" smtClean="0">
                <a:latin typeface="Palatino Linotype" pitchFamily="18" charset="0"/>
              </a:rPr>
              <a:t>entrapment </a:t>
            </a:r>
            <a:r>
              <a:rPr lang="en-US" sz="7400" dirty="0">
                <a:latin typeface="Palatino Linotype" pitchFamily="18" charset="0"/>
              </a:rPr>
              <a:t>in a “poverty cycle.”</a:t>
            </a:r>
          </a:p>
          <a:p>
            <a:endParaRPr lang="en-US" dirty="0" smtClean="0">
              <a:latin typeface="Palatino Linotype" pitchFamily="18" charset="0"/>
            </a:endParaRPr>
          </a:p>
          <a:p>
            <a:endParaRPr lang="en-US" dirty="0">
              <a:latin typeface="Garamond" pitchFamily="18" charset="0"/>
            </a:endParaRPr>
          </a:p>
        </p:txBody>
      </p:sp>
      <p:sp>
        <p:nvSpPr>
          <p:cNvPr id="4" name="Footer Placeholder 3"/>
          <p:cNvSpPr>
            <a:spLocks noGrp="1"/>
          </p:cNvSpPr>
          <p:nvPr>
            <p:ph type="ftr" sz="quarter" idx="11"/>
          </p:nvPr>
        </p:nvSpPr>
        <p:spPr/>
        <p:txBody>
          <a:bodyPr/>
          <a:lstStyle/>
          <a:p>
            <a:r>
              <a:rPr lang="en-US" dirty="0" smtClean="0">
                <a:latin typeface="Garamond" pitchFamily="18" charset="0"/>
              </a:rPr>
              <a:t>Eran Yashiv,  TAU</a:t>
            </a:r>
            <a:endParaRPr lang="en-US"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mtClean="0">
                <a:latin typeface="Garamond" pitchFamily="18" charset="0"/>
              </a:rPr>
              <a:pPr/>
              <a:t>26</a:t>
            </a:fld>
            <a:endParaRPr lang="en-US">
              <a:latin typeface="Garamond" pitchFamily="18" charset="0"/>
            </a:endParaRPr>
          </a:p>
        </p:txBody>
      </p:sp>
    </p:spTree>
    <p:extLst>
      <p:ext uri="{BB962C8B-B14F-4D97-AF65-F5344CB8AC3E}">
        <p14:creationId xmlns:p14="http://schemas.microsoft.com/office/powerpoint/2010/main" val="4595546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0"/>
            <a:ext cx="6781800" cy="1600200"/>
          </a:xfrm>
        </p:spPr>
        <p:txBody>
          <a:bodyPr>
            <a:normAutofit/>
          </a:bodyPr>
          <a:lstStyle/>
          <a:p>
            <a:r>
              <a:rPr lang="en-US" sz="3200" dirty="0" smtClean="0">
                <a:latin typeface="Garamond" pitchFamily="18" charset="0"/>
              </a:rPr>
              <a:t>Summary of Labor Market Problems</a:t>
            </a:r>
            <a:endParaRPr lang="en-US" sz="3200" dirty="0">
              <a:latin typeface="Garamond" pitchFamily="18" charset="0"/>
            </a:endParaRPr>
          </a:p>
        </p:txBody>
      </p:sp>
      <p:sp>
        <p:nvSpPr>
          <p:cNvPr id="6" name="Content Placeholder 5"/>
          <p:cNvSpPr>
            <a:spLocks noGrp="1"/>
          </p:cNvSpPr>
          <p:nvPr>
            <p:ph sz="half" idx="1"/>
          </p:nvPr>
        </p:nvSpPr>
        <p:spPr>
          <a:xfrm>
            <a:off x="762000" y="990600"/>
            <a:ext cx="7391400" cy="3498046"/>
          </a:xfrm>
        </p:spPr>
        <p:txBody>
          <a:bodyPr>
            <a:normAutofit fontScale="70000" lnSpcReduction="20000"/>
          </a:bodyPr>
          <a:lstStyle/>
          <a:p>
            <a:r>
              <a:rPr lang="en-US" sz="3100" dirty="0">
                <a:latin typeface="Palatino Linotype" pitchFamily="18" charset="0"/>
              </a:rPr>
              <a:t>For women – the headline issue is that of low rates of labor force participation. </a:t>
            </a:r>
            <a:endParaRPr lang="en-US" sz="3100" dirty="0" smtClean="0">
              <a:latin typeface="Palatino Linotype" pitchFamily="18" charset="0"/>
            </a:endParaRPr>
          </a:p>
          <a:p>
            <a:endParaRPr lang="en-US" sz="3100" dirty="0" smtClean="0">
              <a:latin typeface="Palatino Linotype" pitchFamily="18" charset="0"/>
            </a:endParaRPr>
          </a:p>
          <a:p>
            <a:r>
              <a:rPr lang="en-US" sz="3100" dirty="0" smtClean="0">
                <a:latin typeface="Palatino Linotype" pitchFamily="18" charset="0"/>
              </a:rPr>
              <a:t>Implications</a:t>
            </a:r>
            <a:r>
              <a:rPr lang="en-US" sz="3100" dirty="0">
                <a:latin typeface="Palatino Linotype" pitchFamily="18" charset="0"/>
              </a:rPr>
              <a:t>: </a:t>
            </a:r>
            <a:endParaRPr lang="en-US" sz="3100" dirty="0" smtClean="0">
              <a:latin typeface="Palatino Linotype" pitchFamily="18" charset="0"/>
            </a:endParaRPr>
          </a:p>
          <a:p>
            <a:pPr marL="514350" indent="-514350">
              <a:buFont typeface="+mj-lt"/>
              <a:buAutoNum type="arabicPeriod"/>
            </a:pPr>
            <a:r>
              <a:rPr lang="en-US" sz="3100" dirty="0" smtClean="0">
                <a:latin typeface="Palatino Linotype" pitchFamily="18" charset="0"/>
              </a:rPr>
              <a:t>women </a:t>
            </a:r>
            <a:r>
              <a:rPr lang="en-US" sz="3100" dirty="0">
                <a:latin typeface="Palatino Linotype" pitchFamily="18" charset="0"/>
              </a:rPr>
              <a:t>do not </a:t>
            </a:r>
            <a:r>
              <a:rPr lang="en-US" sz="3100" dirty="0" smtClean="0">
                <a:latin typeface="Palatino Linotype" pitchFamily="18" charset="0"/>
              </a:rPr>
              <a:t>yet play </a:t>
            </a:r>
            <a:r>
              <a:rPr lang="en-US" sz="3100" dirty="0">
                <a:latin typeface="Palatino Linotype" pitchFamily="18" charset="0"/>
              </a:rPr>
              <a:t>a meaningful role in the economy's productive </a:t>
            </a:r>
            <a:r>
              <a:rPr lang="en-US" sz="3100" dirty="0" smtClean="0">
                <a:latin typeface="Palatino Linotype" pitchFamily="18" charset="0"/>
              </a:rPr>
              <a:t>side</a:t>
            </a:r>
          </a:p>
          <a:p>
            <a:pPr marL="514350" indent="-514350">
              <a:buFont typeface="+mj-lt"/>
              <a:buAutoNum type="arabicPeriod"/>
            </a:pPr>
            <a:r>
              <a:rPr lang="en-US" sz="3100" dirty="0" smtClean="0">
                <a:latin typeface="Palatino Linotype" pitchFamily="18" charset="0"/>
              </a:rPr>
              <a:t>women </a:t>
            </a:r>
            <a:r>
              <a:rPr lang="en-US" sz="3100" dirty="0">
                <a:latin typeface="Palatino Linotype" pitchFamily="18" charset="0"/>
              </a:rPr>
              <a:t>do not (to a significant degree) help their families escape the poverty </a:t>
            </a:r>
            <a:r>
              <a:rPr lang="en-US" sz="3100" dirty="0" smtClean="0">
                <a:latin typeface="Palatino Linotype" pitchFamily="18" charset="0"/>
              </a:rPr>
              <a:t>cycle</a:t>
            </a:r>
          </a:p>
          <a:p>
            <a:pPr marL="514350" indent="-514350">
              <a:buFont typeface="+mj-lt"/>
              <a:buAutoNum type="arabicPeriod"/>
            </a:pPr>
            <a:r>
              <a:rPr lang="en-US" sz="3100" dirty="0" smtClean="0">
                <a:latin typeface="Palatino Linotype" pitchFamily="18" charset="0"/>
              </a:rPr>
              <a:t>there </a:t>
            </a:r>
            <a:r>
              <a:rPr lang="en-US" sz="3100" dirty="0">
                <a:latin typeface="Palatino Linotype" pitchFamily="18" charset="0"/>
              </a:rPr>
              <a:t>is insufficient incentive for young women to pursue education and acquire skills – including social skills – necessary for labor market participation. </a:t>
            </a:r>
          </a:p>
          <a:p>
            <a:endParaRPr lang="en-US" sz="3100" dirty="0" smtClean="0">
              <a:latin typeface="Palatino Linotype" pitchFamily="18" charset="0"/>
            </a:endParaRPr>
          </a:p>
          <a:p>
            <a:endParaRPr lang="en-US" dirty="0">
              <a:latin typeface="Garamond" pitchFamily="18" charset="0"/>
            </a:endParaRPr>
          </a:p>
        </p:txBody>
      </p:sp>
      <p:sp>
        <p:nvSpPr>
          <p:cNvPr id="4" name="Footer Placeholder 3"/>
          <p:cNvSpPr>
            <a:spLocks noGrp="1"/>
          </p:cNvSpPr>
          <p:nvPr>
            <p:ph type="ftr" sz="quarter" idx="11"/>
          </p:nvPr>
        </p:nvSpPr>
        <p:spPr/>
        <p:txBody>
          <a:bodyPr/>
          <a:lstStyle/>
          <a:p>
            <a:r>
              <a:rPr lang="en-US" dirty="0" smtClean="0">
                <a:latin typeface="Garamond" pitchFamily="18" charset="0"/>
              </a:rPr>
              <a:t>Eran Yashiv,  TAU</a:t>
            </a:r>
            <a:endParaRPr lang="en-US"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mtClean="0">
                <a:latin typeface="Garamond" pitchFamily="18" charset="0"/>
              </a:rPr>
              <a:pPr/>
              <a:t>27</a:t>
            </a:fld>
            <a:endParaRPr lang="en-US">
              <a:latin typeface="Garamond" pitchFamily="18" charset="0"/>
            </a:endParaRPr>
          </a:p>
        </p:txBody>
      </p:sp>
    </p:spTree>
    <p:extLst>
      <p:ext uri="{BB962C8B-B14F-4D97-AF65-F5344CB8AC3E}">
        <p14:creationId xmlns:p14="http://schemas.microsoft.com/office/powerpoint/2010/main" val="19394441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0"/>
            <a:ext cx="6781800" cy="1600200"/>
          </a:xfrm>
        </p:spPr>
        <p:txBody>
          <a:bodyPr>
            <a:normAutofit/>
          </a:bodyPr>
          <a:lstStyle/>
          <a:p>
            <a:r>
              <a:rPr lang="en-US" sz="3200" dirty="0" smtClean="0">
                <a:latin typeface="Garamond" pitchFamily="18" charset="0"/>
              </a:rPr>
              <a:t>Summary of Labor Market Problems</a:t>
            </a:r>
            <a:endParaRPr lang="en-US" sz="3200" dirty="0">
              <a:latin typeface="Garamond" pitchFamily="18" charset="0"/>
            </a:endParaRPr>
          </a:p>
        </p:txBody>
      </p:sp>
      <p:sp>
        <p:nvSpPr>
          <p:cNvPr id="6" name="Content Placeholder 5"/>
          <p:cNvSpPr>
            <a:spLocks noGrp="1"/>
          </p:cNvSpPr>
          <p:nvPr>
            <p:ph sz="half" idx="1"/>
          </p:nvPr>
        </p:nvSpPr>
        <p:spPr>
          <a:xfrm>
            <a:off x="685800" y="1295400"/>
            <a:ext cx="7391400" cy="3498046"/>
          </a:xfrm>
        </p:spPr>
        <p:txBody>
          <a:bodyPr>
            <a:noAutofit/>
          </a:bodyPr>
          <a:lstStyle/>
          <a:p>
            <a:r>
              <a:rPr lang="en-US" sz="2000" dirty="0">
                <a:latin typeface="Palatino Linotype" pitchFamily="18" charset="0"/>
              </a:rPr>
              <a:t>The problems are exacerbated by two phenomena:</a:t>
            </a:r>
          </a:p>
          <a:p>
            <a:pPr marL="457200" indent="-457200">
              <a:buFont typeface="+mj-lt"/>
              <a:buAutoNum type="arabicPeriod"/>
            </a:pPr>
            <a:r>
              <a:rPr lang="en-US" sz="2000" dirty="0" smtClean="0">
                <a:latin typeface="Palatino Linotype" pitchFamily="18" charset="0"/>
              </a:rPr>
              <a:t>Employment </a:t>
            </a:r>
            <a:r>
              <a:rPr lang="en-US" sz="2000" dirty="0">
                <a:latin typeface="Palatino Linotype" pitchFamily="18" charset="0"/>
              </a:rPr>
              <a:t>and wage </a:t>
            </a:r>
            <a:r>
              <a:rPr lang="en-US" sz="2000" dirty="0" smtClean="0">
                <a:latin typeface="Palatino Linotype" pitchFamily="18" charset="0"/>
              </a:rPr>
              <a:t>discrimination</a:t>
            </a:r>
            <a:endParaRPr lang="en-US" sz="2000" dirty="0">
              <a:latin typeface="Palatino Linotype" pitchFamily="18" charset="0"/>
            </a:endParaRPr>
          </a:p>
          <a:p>
            <a:pPr marL="457200" indent="-457200">
              <a:buFont typeface="+mj-lt"/>
              <a:buAutoNum type="arabicPeriod"/>
            </a:pPr>
            <a:r>
              <a:rPr lang="en-US" sz="2000" dirty="0" smtClean="0">
                <a:latin typeface="Palatino Linotype" pitchFamily="18" charset="0"/>
              </a:rPr>
              <a:t>High costs </a:t>
            </a:r>
            <a:r>
              <a:rPr lang="en-US" sz="2000" dirty="0">
                <a:latin typeface="Palatino Linotype" pitchFamily="18" charset="0"/>
              </a:rPr>
              <a:t>of getting to </a:t>
            </a:r>
            <a:r>
              <a:rPr lang="en-US" sz="2000" dirty="0" smtClean="0">
                <a:latin typeface="Palatino Linotype" pitchFamily="18" charset="0"/>
              </a:rPr>
              <a:t>work</a:t>
            </a:r>
          </a:p>
          <a:p>
            <a:r>
              <a:rPr lang="en-US" sz="2000" dirty="0" smtClean="0">
                <a:latin typeface="Palatino Linotype" pitchFamily="18" charset="0"/>
              </a:rPr>
              <a:t>Vicious </a:t>
            </a:r>
            <a:r>
              <a:rPr lang="en-US" sz="2000" dirty="0">
                <a:latin typeface="Palatino Linotype" pitchFamily="18" charset="0"/>
              </a:rPr>
              <a:t>cycle: </a:t>
            </a:r>
            <a:endParaRPr lang="en-US" sz="2000" dirty="0" smtClean="0">
              <a:latin typeface="Palatino Linotype" pitchFamily="18" charset="0"/>
            </a:endParaRPr>
          </a:p>
          <a:p>
            <a:r>
              <a:rPr lang="en-US" sz="2000" dirty="0" smtClean="0">
                <a:latin typeface="Palatino Linotype" pitchFamily="18" charset="0"/>
              </a:rPr>
              <a:t>When </a:t>
            </a:r>
            <a:r>
              <a:rPr lang="en-US" sz="2000" dirty="0">
                <a:latin typeface="Palatino Linotype" pitchFamily="18" charset="0"/>
              </a:rPr>
              <a:t>the population is poor and its labor market participation is only partial (women) and subject to barriers (men), it is difficult to invest in basic and higher education and to develop </a:t>
            </a:r>
            <a:r>
              <a:rPr lang="en-US" sz="2000" dirty="0" smtClean="0">
                <a:latin typeface="Palatino Linotype" pitchFamily="18" charset="0"/>
              </a:rPr>
              <a:t>jobs</a:t>
            </a:r>
          </a:p>
          <a:p>
            <a:r>
              <a:rPr lang="en-US" sz="2000" dirty="0" smtClean="0">
                <a:latin typeface="Palatino Linotype" pitchFamily="18" charset="0"/>
              </a:rPr>
              <a:t>This </a:t>
            </a:r>
            <a:r>
              <a:rPr lang="en-US" sz="2000" dirty="0">
                <a:latin typeface="Palatino Linotype" pitchFamily="18" charset="0"/>
              </a:rPr>
              <a:t>in turn leads to continued poor performance in the labor market. </a:t>
            </a:r>
            <a:endParaRPr lang="en-US" sz="2000" dirty="0" smtClean="0">
              <a:latin typeface="Palatino Linotype" pitchFamily="18" charset="0"/>
            </a:endParaRPr>
          </a:p>
          <a:p>
            <a:r>
              <a:rPr lang="en-US" sz="2000" dirty="0" smtClean="0">
                <a:latin typeface="Palatino Linotype" pitchFamily="18" charset="0"/>
              </a:rPr>
              <a:t>The </a:t>
            </a:r>
            <a:r>
              <a:rPr lang="en-US" sz="2000" dirty="0">
                <a:latin typeface="Palatino Linotype" pitchFamily="18" charset="0"/>
              </a:rPr>
              <a:t>physical and cultural distance from Jewish employment and residential hubs intensifies feelings of alienation and poses an obstacle to efforts that might reduce </a:t>
            </a:r>
            <a:r>
              <a:rPr lang="en-US" sz="2000" dirty="0" smtClean="0">
                <a:latin typeface="Palatino Linotype" pitchFamily="18" charset="0"/>
              </a:rPr>
              <a:t>discrimination.</a:t>
            </a:r>
          </a:p>
          <a:p>
            <a:r>
              <a:rPr lang="en-US" sz="2000" dirty="0" smtClean="0">
                <a:latin typeface="Palatino Linotype" pitchFamily="18" charset="0"/>
              </a:rPr>
              <a:t>When </a:t>
            </a:r>
            <a:r>
              <a:rPr lang="en-US" sz="2000" dirty="0">
                <a:latin typeface="Palatino Linotype" pitchFamily="18" charset="0"/>
              </a:rPr>
              <a:t>these problems compound each other over the course of time, the incentive and willingness to change the situation are negatively affected</a:t>
            </a:r>
          </a:p>
        </p:txBody>
      </p:sp>
      <p:sp>
        <p:nvSpPr>
          <p:cNvPr id="4" name="Footer Placeholder 3"/>
          <p:cNvSpPr>
            <a:spLocks noGrp="1"/>
          </p:cNvSpPr>
          <p:nvPr>
            <p:ph type="ftr" sz="quarter" idx="11"/>
          </p:nvPr>
        </p:nvSpPr>
        <p:spPr/>
        <p:txBody>
          <a:bodyPr/>
          <a:lstStyle/>
          <a:p>
            <a:r>
              <a:rPr lang="en-US" dirty="0" smtClean="0">
                <a:latin typeface="Garamond" pitchFamily="18" charset="0"/>
              </a:rPr>
              <a:t>Eran Yashiv,  TAU</a:t>
            </a:r>
            <a:endParaRPr lang="en-US"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mtClean="0">
                <a:latin typeface="Garamond" pitchFamily="18" charset="0"/>
              </a:rPr>
              <a:pPr/>
              <a:t>28</a:t>
            </a:fld>
            <a:endParaRPr lang="en-US">
              <a:latin typeface="Garamond" pitchFamily="18" charset="0"/>
            </a:endParaRPr>
          </a:p>
        </p:txBody>
      </p:sp>
    </p:spTree>
    <p:extLst>
      <p:ext uri="{BB962C8B-B14F-4D97-AF65-F5344CB8AC3E}">
        <p14:creationId xmlns:p14="http://schemas.microsoft.com/office/powerpoint/2010/main" val="15584451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Garamond" pitchFamily="18" charset="0"/>
              </a:rPr>
              <a:t>Policy Proposals</a:t>
            </a:r>
            <a:endParaRPr lang="en-US" sz="3200" dirty="0">
              <a:latin typeface="Garamond"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latin typeface="Garamond" pitchFamily="18" charset="0"/>
              </a:rPr>
              <a:t>As the problems are multi-faceted, a comprehensive plan is needed</a:t>
            </a:r>
          </a:p>
          <a:p>
            <a:pPr>
              <a:buFont typeface="Wingdings" pitchFamily="2" charset="2"/>
              <a:buChar char="Ø"/>
            </a:pPr>
            <a:r>
              <a:rPr lang="en-US" dirty="0" smtClean="0">
                <a:latin typeface="Garamond" pitchFamily="18" charset="0"/>
              </a:rPr>
              <a:t>Moreover, the relevant population in question is large, so policy needs to be </a:t>
            </a:r>
            <a:r>
              <a:rPr lang="en-US" b="1" dirty="0" smtClean="0">
                <a:solidFill>
                  <a:srgbClr val="C00000"/>
                </a:solidFill>
                <a:latin typeface="Garamond" pitchFamily="18" charset="0"/>
              </a:rPr>
              <a:t>at the appropriate scale</a:t>
            </a:r>
          </a:p>
          <a:p>
            <a:pPr>
              <a:buFont typeface="Wingdings" pitchFamily="2" charset="2"/>
              <a:buChar char="Ø"/>
            </a:pPr>
            <a:r>
              <a:rPr lang="en-US" dirty="0" smtClean="0">
                <a:latin typeface="Garamond" pitchFamily="18" charset="0"/>
              </a:rPr>
              <a:t>The market on its own will not rectify most of the problems, an issue for the provision of public goods</a:t>
            </a:r>
          </a:p>
          <a:p>
            <a:pPr>
              <a:buFont typeface="Wingdings" pitchFamily="2" charset="2"/>
              <a:buChar char="Ø"/>
            </a:pPr>
            <a:r>
              <a:rPr lang="en-US" dirty="0" smtClean="0">
                <a:latin typeface="Garamond" pitchFamily="18" charset="0"/>
              </a:rPr>
              <a:t>Detailed plans for employment, education, infrastructure,  taxation and legislation are outlined and budget requirements assigned</a:t>
            </a:r>
          </a:p>
          <a:p>
            <a:pPr>
              <a:buFont typeface="Wingdings" pitchFamily="2" charset="2"/>
              <a:buChar char="Ø"/>
            </a:pPr>
            <a:endParaRPr lang="en-US" dirty="0">
              <a:latin typeface="Garamond" pitchFamily="18" charset="0"/>
            </a:endParaRPr>
          </a:p>
        </p:txBody>
      </p:sp>
      <p:sp>
        <p:nvSpPr>
          <p:cNvPr id="4" name="Footer Placeholder 3"/>
          <p:cNvSpPr>
            <a:spLocks noGrp="1"/>
          </p:cNvSpPr>
          <p:nvPr>
            <p:ph type="ftr" sz="quarter" idx="11"/>
          </p:nvPr>
        </p:nvSpPr>
        <p:spPr/>
        <p:txBody>
          <a:bodyPr/>
          <a:lstStyle/>
          <a:p>
            <a:r>
              <a:rPr lang="en-US" dirty="0" smtClean="0">
                <a:latin typeface="Garamond" pitchFamily="18" charset="0"/>
              </a:rPr>
              <a:t>Eran Yashiv, TAU</a:t>
            </a:r>
            <a:endParaRPr lang="en-US"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mtClean="0"/>
              <a:pPr/>
              <a:t>29</a:t>
            </a:fld>
            <a:endParaRPr lang="en-US"/>
          </a:p>
        </p:txBody>
      </p:sp>
    </p:spTree>
    <p:extLst>
      <p:ext uri="{BB962C8B-B14F-4D97-AF65-F5344CB8AC3E}">
        <p14:creationId xmlns:p14="http://schemas.microsoft.com/office/powerpoint/2010/main" val="9152934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Garamond" pitchFamily="18" charset="0"/>
              </a:rPr>
              <a:t>Plan of Talk</a:t>
            </a:r>
            <a:endParaRPr lang="en-US" sz="3200" dirty="0">
              <a:latin typeface="Garamond"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latin typeface="Garamond" pitchFamily="18" charset="0"/>
              </a:rPr>
              <a:t>Macroeconomic background</a:t>
            </a:r>
          </a:p>
          <a:p>
            <a:pPr>
              <a:buFont typeface="Wingdings" pitchFamily="2" charset="2"/>
              <a:buChar char="Ø"/>
            </a:pPr>
            <a:r>
              <a:rPr lang="en-US" dirty="0" smtClean="0">
                <a:latin typeface="Garamond" pitchFamily="18" charset="0"/>
              </a:rPr>
              <a:t>Key data points on the labor market of Israeli Arabs</a:t>
            </a:r>
          </a:p>
          <a:p>
            <a:pPr>
              <a:buFont typeface="Wingdings" pitchFamily="2" charset="2"/>
              <a:buChar char="Ø"/>
            </a:pPr>
            <a:r>
              <a:rPr lang="en-US" dirty="0" smtClean="0">
                <a:latin typeface="Garamond" pitchFamily="18" charset="0"/>
              </a:rPr>
              <a:t>The major problems </a:t>
            </a:r>
          </a:p>
          <a:p>
            <a:pPr>
              <a:buFont typeface="Wingdings" pitchFamily="2" charset="2"/>
              <a:buChar char="Ø"/>
            </a:pPr>
            <a:r>
              <a:rPr lang="en-US" dirty="0" smtClean="0">
                <a:latin typeface="Garamond" pitchFamily="18" charset="0"/>
              </a:rPr>
              <a:t>Policy proposals</a:t>
            </a:r>
          </a:p>
          <a:p>
            <a:pPr>
              <a:buFont typeface="Wingdings" pitchFamily="2" charset="2"/>
              <a:buChar char="Ø"/>
            </a:pPr>
            <a:r>
              <a:rPr lang="en-US" dirty="0" smtClean="0">
                <a:latin typeface="Garamond" pitchFamily="18" charset="0"/>
              </a:rPr>
              <a:t>Simulations: returns on policy</a:t>
            </a:r>
          </a:p>
          <a:p>
            <a:pPr>
              <a:buFont typeface="Wingdings" pitchFamily="2" charset="2"/>
              <a:buChar char="Ø"/>
            </a:pPr>
            <a:r>
              <a:rPr lang="en-US" dirty="0" smtClean="0">
                <a:latin typeface="Garamond" pitchFamily="18" charset="0"/>
              </a:rPr>
              <a:t>Challenges for policy implementation </a:t>
            </a:r>
            <a:endParaRPr lang="en-US" dirty="0">
              <a:latin typeface="Garamond" pitchFamily="18" charset="0"/>
            </a:endParaRPr>
          </a:p>
        </p:txBody>
      </p:sp>
      <p:sp>
        <p:nvSpPr>
          <p:cNvPr id="4" name="Footer Placeholder 3"/>
          <p:cNvSpPr>
            <a:spLocks noGrp="1"/>
          </p:cNvSpPr>
          <p:nvPr>
            <p:ph type="ftr" sz="quarter" idx="11"/>
          </p:nvPr>
        </p:nvSpPr>
        <p:spPr/>
        <p:txBody>
          <a:bodyPr/>
          <a:lstStyle/>
          <a:p>
            <a:r>
              <a:rPr lang="en-US" dirty="0" smtClean="0">
                <a:latin typeface="Garamond" pitchFamily="18" charset="0"/>
              </a:rPr>
              <a:t>Eran Yashiv,  TAU</a:t>
            </a:r>
            <a:endParaRPr lang="en-US"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mtClean="0"/>
              <a:pPr/>
              <a:t>3</a:t>
            </a:fld>
            <a:endParaRPr lang="en-US"/>
          </a:p>
        </p:txBody>
      </p:sp>
    </p:spTree>
    <p:extLst>
      <p:ext uri="{BB962C8B-B14F-4D97-AF65-F5344CB8AC3E}">
        <p14:creationId xmlns:p14="http://schemas.microsoft.com/office/powerpoint/2010/main" val="13579065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Garamond" pitchFamily="18" charset="0"/>
              </a:rPr>
              <a:t>Policy Proposals</a:t>
            </a:r>
            <a:endParaRPr lang="en-US" sz="3200" dirty="0">
              <a:latin typeface="Garamond" pitchFamily="18" charset="0"/>
            </a:endParaRPr>
          </a:p>
        </p:txBody>
      </p:sp>
      <p:sp>
        <p:nvSpPr>
          <p:cNvPr id="3" name="Content Placeholder 2"/>
          <p:cNvSpPr>
            <a:spLocks noGrp="1"/>
          </p:cNvSpPr>
          <p:nvPr>
            <p:ph idx="1"/>
          </p:nvPr>
        </p:nvSpPr>
        <p:spPr>
          <a:xfrm>
            <a:off x="762000" y="1143000"/>
            <a:ext cx="7543800" cy="3886200"/>
          </a:xfrm>
        </p:spPr>
        <p:txBody>
          <a:bodyPr>
            <a:normAutofit fontScale="77500" lnSpcReduction="20000"/>
          </a:bodyPr>
          <a:lstStyle/>
          <a:p>
            <a:pPr>
              <a:buFont typeface="Wingdings" pitchFamily="2" charset="2"/>
              <a:buChar char="Ø"/>
            </a:pPr>
            <a:r>
              <a:rPr lang="en-US" dirty="0" smtClean="0">
                <a:latin typeface="Garamond" pitchFamily="18" charset="0"/>
              </a:rPr>
              <a:t>Setting up industrial zones</a:t>
            </a:r>
          </a:p>
          <a:p>
            <a:pPr>
              <a:buFont typeface="Wingdings" pitchFamily="2" charset="2"/>
              <a:buChar char="Ø"/>
            </a:pPr>
            <a:r>
              <a:rPr lang="en-US" dirty="0" smtClean="0">
                <a:latin typeface="Garamond" pitchFamily="18" charset="0"/>
              </a:rPr>
              <a:t>Credit for business creation</a:t>
            </a:r>
          </a:p>
          <a:p>
            <a:pPr>
              <a:buFont typeface="Wingdings" pitchFamily="2" charset="2"/>
              <a:buChar char="Ø"/>
            </a:pPr>
            <a:r>
              <a:rPr lang="en-US" dirty="0" smtClean="0">
                <a:latin typeface="Garamond" pitchFamily="18" charset="0"/>
              </a:rPr>
              <a:t>Guidance on entrepreneurship and business initiatives</a:t>
            </a:r>
          </a:p>
          <a:p>
            <a:pPr>
              <a:buFont typeface="Wingdings" pitchFamily="2" charset="2"/>
              <a:buChar char="Ø"/>
            </a:pPr>
            <a:r>
              <a:rPr lang="en-US" dirty="0" smtClean="0">
                <a:latin typeface="Garamond" pitchFamily="18" charset="0"/>
              </a:rPr>
              <a:t>Geographical diversification and expansion</a:t>
            </a:r>
          </a:p>
          <a:p>
            <a:pPr>
              <a:buFont typeface="Wingdings" pitchFamily="2" charset="2"/>
              <a:buChar char="Ø"/>
            </a:pPr>
            <a:r>
              <a:rPr lang="en-US" dirty="0" smtClean="0">
                <a:latin typeface="Garamond" pitchFamily="18" charset="0"/>
              </a:rPr>
              <a:t>Development of towns and villages (especially Bedouin) </a:t>
            </a:r>
          </a:p>
          <a:p>
            <a:pPr>
              <a:buFont typeface="Wingdings" pitchFamily="2" charset="2"/>
              <a:buChar char="Ø"/>
            </a:pPr>
            <a:r>
              <a:rPr lang="en-US" dirty="0" smtClean="0">
                <a:latin typeface="Garamond" pitchFamily="18" charset="0"/>
              </a:rPr>
              <a:t>Welfare to Work </a:t>
            </a:r>
          </a:p>
          <a:p>
            <a:pPr>
              <a:buFont typeface="Wingdings" pitchFamily="2" charset="2"/>
              <a:buChar char="Ø"/>
            </a:pPr>
            <a:r>
              <a:rPr lang="en-US" dirty="0" smtClean="0">
                <a:latin typeface="Garamond" pitchFamily="18" charset="0"/>
              </a:rPr>
              <a:t>EITC </a:t>
            </a:r>
          </a:p>
          <a:p>
            <a:pPr>
              <a:buFont typeface="Wingdings" pitchFamily="2" charset="2"/>
              <a:buChar char="Ø"/>
            </a:pPr>
            <a:r>
              <a:rPr lang="en-US" dirty="0" smtClean="0">
                <a:latin typeface="Garamond" pitchFamily="18" charset="0"/>
              </a:rPr>
              <a:t>Centers for search and for matching</a:t>
            </a:r>
          </a:p>
          <a:p>
            <a:pPr>
              <a:buFont typeface="Wingdings" pitchFamily="2" charset="2"/>
              <a:buChar char="Ø"/>
            </a:pPr>
            <a:r>
              <a:rPr lang="en-US" dirty="0" smtClean="0">
                <a:latin typeface="Garamond" pitchFamily="18" charset="0"/>
              </a:rPr>
              <a:t>Job training</a:t>
            </a:r>
          </a:p>
          <a:p>
            <a:pPr>
              <a:buFont typeface="Wingdings" pitchFamily="2" charset="2"/>
              <a:buChar char="Ø"/>
            </a:pPr>
            <a:r>
              <a:rPr lang="en-US" dirty="0" smtClean="0">
                <a:latin typeface="Garamond" pitchFamily="18" charset="0"/>
              </a:rPr>
              <a:t>Foreign/guest workers issues</a:t>
            </a:r>
          </a:p>
          <a:p>
            <a:pPr>
              <a:buFont typeface="Wingdings" pitchFamily="2" charset="2"/>
              <a:buChar char="Ø"/>
            </a:pPr>
            <a:r>
              <a:rPr lang="en-US" dirty="0" smtClean="0">
                <a:latin typeface="Garamond" pitchFamily="18" charset="0"/>
              </a:rPr>
              <a:t>Anti-discrimination legislation and enforcement </a:t>
            </a:r>
          </a:p>
          <a:p>
            <a:pPr>
              <a:buFont typeface="Wingdings" pitchFamily="2" charset="2"/>
              <a:buChar char="Ø"/>
            </a:pPr>
            <a:r>
              <a:rPr lang="en-US" dirty="0" smtClean="0">
                <a:latin typeface="Garamond" pitchFamily="18" charset="0"/>
              </a:rPr>
              <a:t>Promotion of highly educated workers, the Intel example</a:t>
            </a:r>
          </a:p>
          <a:p>
            <a:pPr>
              <a:buFont typeface="Wingdings" pitchFamily="2" charset="2"/>
              <a:buChar char="Ø"/>
            </a:pPr>
            <a:r>
              <a:rPr lang="en-US" dirty="0" smtClean="0">
                <a:latin typeface="Garamond" pitchFamily="18" charset="0"/>
              </a:rPr>
              <a:t>Employment in the public sector  </a:t>
            </a:r>
            <a:endParaRPr lang="en-US" dirty="0">
              <a:latin typeface="Garamond" pitchFamily="18" charset="0"/>
            </a:endParaRPr>
          </a:p>
        </p:txBody>
      </p:sp>
      <p:sp>
        <p:nvSpPr>
          <p:cNvPr id="4" name="Footer Placeholder 3"/>
          <p:cNvSpPr>
            <a:spLocks noGrp="1"/>
          </p:cNvSpPr>
          <p:nvPr>
            <p:ph type="ftr" sz="quarter" idx="11"/>
          </p:nvPr>
        </p:nvSpPr>
        <p:spPr/>
        <p:txBody>
          <a:bodyPr/>
          <a:lstStyle/>
          <a:p>
            <a:r>
              <a:rPr lang="en-US" dirty="0" smtClean="0">
                <a:latin typeface="Garamond" pitchFamily="18" charset="0"/>
              </a:rPr>
              <a:t>Eran Yashiv, TAU</a:t>
            </a:r>
            <a:endParaRPr lang="en-US"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mtClean="0"/>
              <a:pPr/>
              <a:t>30</a:t>
            </a:fld>
            <a:endParaRPr lang="en-US"/>
          </a:p>
        </p:txBody>
      </p:sp>
    </p:spTree>
    <p:extLst>
      <p:ext uri="{BB962C8B-B14F-4D97-AF65-F5344CB8AC3E}">
        <p14:creationId xmlns:p14="http://schemas.microsoft.com/office/powerpoint/2010/main" val="6416599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Garamond" pitchFamily="18" charset="0"/>
              </a:rPr>
              <a:t>Policy Proposals</a:t>
            </a:r>
            <a:endParaRPr lang="en-US" sz="3200" dirty="0">
              <a:latin typeface="Garamond" pitchFamily="18" charset="0"/>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latin typeface="Garamond" pitchFamily="18" charset="0"/>
              </a:rPr>
              <a:t>Education, biggest issue</a:t>
            </a:r>
          </a:p>
          <a:p>
            <a:pPr>
              <a:buFont typeface="Wingdings" pitchFamily="2" charset="2"/>
              <a:buChar char="Ø"/>
            </a:pPr>
            <a:r>
              <a:rPr lang="en-US" dirty="0" smtClean="0">
                <a:latin typeface="Garamond" pitchFamily="18" charset="0"/>
              </a:rPr>
              <a:t>From kindergarten to universities</a:t>
            </a:r>
          </a:p>
          <a:p>
            <a:pPr>
              <a:buFont typeface="Wingdings" pitchFamily="2" charset="2"/>
              <a:buChar char="Ø"/>
            </a:pPr>
            <a:r>
              <a:rPr lang="en-US" dirty="0" smtClean="0">
                <a:latin typeface="Garamond" pitchFamily="18" charset="0"/>
              </a:rPr>
              <a:t>Short, medium and long term policy plans</a:t>
            </a:r>
          </a:p>
          <a:p>
            <a:pPr>
              <a:buFont typeface="Wingdings" pitchFamily="2" charset="2"/>
              <a:buChar char="Ø"/>
            </a:pPr>
            <a:r>
              <a:rPr lang="en-US" dirty="0" smtClean="0">
                <a:latin typeface="Garamond" pitchFamily="18" charset="0"/>
              </a:rPr>
              <a:t>Physical infrastructure</a:t>
            </a:r>
          </a:p>
          <a:p>
            <a:pPr>
              <a:buFont typeface="Wingdings" pitchFamily="2" charset="2"/>
              <a:buChar char="Ø"/>
            </a:pPr>
            <a:r>
              <a:rPr lang="en-US" dirty="0" smtClean="0">
                <a:latin typeface="Garamond" pitchFamily="18" charset="0"/>
              </a:rPr>
              <a:t>Teacher training</a:t>
            </a:r>
          </a:p>
          <a:p>
            <a:pPr>
              <a:buFont typeface="Wingdings" pitchFamily="2" charset="2"/>
              <a:buChar char="Ø"/>
            </a:pPr>
            <a:r>
              <a:rPr lang="en-US" dirty="0" smtClean="0">
                <a:latin typeface="Garamond" pitchFamily="18" charset="0"/>
              </a:rPr>
              <a:t>IT infrastructure </a:t>
            </a:r>
          </a:p>
          <a:p>
            <a:pPr>
              <a:buFont typeface="Wingdings" pitchFamily="2" charset="2"/>
              <a:buChar char="Ø"/>
            </a:pPr>
            <a:r>
              <a:rPr lang="en-US" dirty="0" smtClean="0">
                <a:latin typeface="Garamond" pitchFamily="18" charset="0"/>
              </a:rPr>
              <a:t>Contents</a:t>
            </a:r>
          </a:p>
          <a:p>
            <a:pPr>
              <a:buFont typeface="Wingdings" pitchFamily="2" charset="2"/>
              <a:buChar char="Ø"/>
            </a:pPr>
            <a:r>
              <a:rPr lang="en-US" dirty="0" smtClean="0">
                <a:latin typeface="Garamond" pitchFamily="18" charset="0"/>
              </a:rPr>
              <a:t>Parents involvement</a:t>
            </a:r>
          </a:p>
          <a:p>
            <a:pPr>
              <a:buFont typeface="Wingdings" pitchFamily="2" charset="2"/>
              <a:buChar char="Ø"/>
            </a:pPr>
            <a:r>
              <a:rPr lang="en-US" dirty="0" smtClean="0">
                <a:latin typeface="Garamond" pitchFamily="18" charset="0"/>
              </a:rPr>
              <a:t>Relation to labor market</a:t>
            </a:r>
          </a:p>
          <a:p>
            <a:pPr>
              <a:buFont typeface="Wingdings" pitchFamily="2" charset="2"/>
              <a:buChar char="Ø"/>
            </a:pPr>
            <a:r>
              <a:rPr lang="en-US" dirty="0" smtClean="0">
                <a:latin typeface="Garamond" pitchFamily="18" charset="0"/>
              </a:rPr>
              <a:t>Budgets</a:t>
            </a:r>
          </a:p>
          <a:p>
            <a:pPr>
              <a:buFont typeface="Wingdings" pitchFamily="2" charset="2"/>
              <a:buChar char="Ø"/>
            </a:pPr>
            <a:endParaRPr lang="en-US" dirty="0" smtClean="0">
              <a:latin typeface="Garamond" pitchFamily="18" charset="0"/>
            </a:endParaRPr>
          </a:p>
          <a:p>
            <a:pPr>
              <a:buFont typeface="Wingdings" pitchFamily="2" charset="2"/>
              <a:buChar char="Ø"/>
            </a:pPr>
            <a:endParaRPr lang="en-US" dirty="0">
              <a:latin typeface="Garamond" pitchFamily="18" charset="0"/>
            </a:endParaRPr>
          </a:p>
        </p:txBody>
      </p:sp>
      <p:sp>
        <p:nvSpPr>
          <p:cNvPr id="4" name="Footer Placeholder 3"/>
          <p:cNvSpPr>
            <a:spLocks noGrp="1"/>
          </p:cNvSpPr>
          <p:nvPr>
            <p:ph type="ftr" sz="quarter" idx="11"/>
          </p:nvPr>
        </p:nvSpPr>
        <p:spPr/>
        <p:txBody>
          <a:bodyPr/>
          <a:lstStyle/>
          <a:p>
            <a:r>
              <a:rPr lang="en-US" dirty="0" smtClean="0">
                <a:latin typeface="Garamond" pitchFamily="18" charset="0"/>
              </a:rPr>
              <a:t>Eran Yashiv, TAU</a:t>
            </a:r>
            <a:endParaRPr lang="en-US"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mtClean="0"/>
              <a:pPr/>
              <a:t>31</a:t>
            </a:fld>
            <a:endParaRPr lang="en-US"/>
          </a:p>
        </p:txBody>
      </p:sp>
    </p:spTree>
    <p:extLst>
      <p:ext uri="{BB962C8B-B14F-4D97-AF65-F5344CB8AC3E}">
        <p14:creationId xmlns:p14="http://schemas.microsoft.com/office/powerpoint/2010/main" val="16237732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Garamond" pitchFamily="18" charset="0"/>
              </a:rPr>
              <a:t>Policy Proposals</a:t>
            </a:r>
            <a:endParaRPr lang="en-US" sz="3200" dirty="0">
              <a:latin typeface="Garamond" pitchFamily="18" charset="0"/>
            </a:endParaRPr>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Ø"/>
            </a:pPr>
            <a:r>
              <a:rPr lang="en-US" dirty="0" smtClean="0">
                <a:latin typeface="Garamond" pitchFamily="18" charset="0"/>
              </a:rPr>
              <a:t>Govt. budget proposal, </a:t>
            </a:r>
            <a:r>
              <a:rPr lang="en-US" dirty="0" smtClean="0">
                <a:solidFill>
                  <a:srgbClr val="C00000"/>
                </a:solidFill>
                <a:latin typeface="Garamond" pitchFamily="18" charset="0"/>
              </a:rPr>
              <a:t>annual (flow) additions </a:t>
            </a:r>
            <a:r>
              <a:rPr lang="en-US" dirty="0" smtClean="0">
                <a:latin typeface="Garamond" pitchFamily="18" charset="0"/>
              </a:rPr>
              <a:t>(cumulative):</a:t>
            </a:r>
          </a:p>
          <a:p>
            <a:pPr>
              <a:buFont typeface="Wingdings" pitchFamily="2" charset="2"/>
              <a:buChar char="Ø"/>
            </a:pPr>
            <a:endParaRPr lang="en-US" dirty="0" smtClean="0">
              <a:latin typeface="Garamond" pitchFamily="18" charset="0"/>
            </a:endParaRPr>
          </a:p>
          <a:p>
            <a:pPr>
              <a:buFont typeface="Wingdings" pitchFamily="2" charset="2"/>
              <a:buChar char="Ø"/>
            </a:pPr>
            <a:r>
              <a:rPr lang="en-US" dirty="0" smtClean="0">
                <a:latin typeface="Garamond" pitchFamily="18" charset="0"/>
              </a:rPr>
              <a:t>Short term: between 1 and 1.4 billion NIS (0.1% to 0.2% of GDP)</a:t>
            </a:r>
          </a:p>
          <a:p>
            <a:pPr>
              <a:buFont typeface="Wingdings" pitchFamily="2" charset="2"/>
              <a:buChar char="Ø"/>
            </a:pPr>
            <a:r>
              <a:rPr lang="en-US" dirty="0" smtClean="0">
                <a:latin typeface="Garamond" pitchFamily="18" charset="0"/>
              </a:rPr>
              <a:t>Medium term: between 2.6 and 3.3 billion NIS (0.3% to 0.4% of GDP)</a:t>
            </a:r>
          </a:p>
          <a:p>
            <a:pPr>
              <a:buFont typeface="Wingdings" pitchFamily="2" charset="2"/>
              <a:buChar char="Ø"/>
            </a:pPr>
            <a:r>
              <a:rPr lang="en-US" dirty="0" smtClean="0">
                <a:latin typeface="Garamond" pitchFamily="18" charset="0"/>
              </a:rPr>
              <a:t>Long term: between 4.9 and 6 billion NIS (0.6% to 0.7% of GDP)</a:t>
            </a:r>
          </a:p>
          <a:p>
            <a:pPr>
              <a:buFont typeface="Wingdings" pitchFamily="2" charset="2"/>
              <a:buChar char="Ø"/>
            </a:pPr>
            <a:endParaRPr lang="en-US" dirty="0" smtClean="0">
              <a:latin typeface="Garamond" pitchFamily="18" charset="0"/>
            </a:endParaRPr>
          </a:p>
          <a:p>
            <a:pPr>
              <a:buFont typeface="Wingdings" pitchFamily="2" charset="2"/>
              <a:buChar char="Ø"/>
            </a:pPr>
            <a:r>
              <a:rPr lang="en-US" dirty="0" smtClean="0">
                <a:latin typeface="Garamond" pitchFamily="18" charset="0"/>
              </a:rPr>
              <a:t>These sums are about 6 to 8 times bigger than latest budgeting and are permanent rather than temporary </a:t>
            </a:r>
          </a:p>
          <a:p>
            <a:pPr>
              <a:buFont typeface="Wingdings" pitchFamily="2" charset="2"/>
              <a:buChar char="Ø"/>
            </a:pPr>
            <a:r>
              <a:rPr lang="en-US" dirty="0">
                <a:latin typeface="Garamond" pitchFamily="18" charset="0"/>
              </a:rPr>
              <a:t>One-off: between 3 and 4 billion NIS (</a:t>
            </a:r>
            <a:r>
              <a:rPr lang="en-US" dirty="0" smtClean="0">
                <a:latin typeface="Garamond" pitchFamily="18" charset="0"/>
              </a:rPr>
              <a:t>04% </a:t>
            </a:r>
            <a:r>
              <a:rPr lang="en-US" dirty="0">
                <a:latin typeface="Garamond" pitchFamily="18" charset="0"/>
              </a:rPr>
              <a:t>to </a:t>
            </a:r>
            <a:r>
              <a:rPr lang="en-US" dirty="0" smtClean="0">
                <a:latin typeface="Garamond" pitchFamily="18" charset="0"/>
              </a:rPr>
              <a:t>0.5% </a:t>
            </a:r>
            <a:r>
              <a:rPr lang="en-US" dirty="0">
                <a:latin typeface="Garamond" pitchFamily="18" charset="0"/>
              </a:rPr>
              <a:t>of GDP</a:t>
            </a:r>
            <a:r>
              <a:rPr lang="en-US" dirty="0" smtClean="0">
                <a:latin typeface="Garamond" pitchFamily="18" charset="0"/>
              </a:rPr>
              <a:t>)</a:t>
            </a:r>
          </a:p>
          <a:p>
            <a:pPr>
              <a:buFont typeface="Wingdings" pitchFamily="2" charset="2"/>
              <a:buChar char="Ø"/>
            </a:pPr>
            <a:r>
              <a:rPr lang="en-US" dirty="0" smtClean="0">
                <a:latin typeface="Garamond" pitchFamily="18" charset="0"/>
              </a:rPr>
              <a:t>Roughly half allocated to education</a:t>
            </a:r>
          </a:p>
          <a:p>
            <a:pPr>
              <a:buFont typeface="Wingdings" pitchFamily="2" charset="2"/>
              <a:buChar char="Ø"/>
            </a:pPr>
            <a:endParaRPr lang="en-US" dirty="0" smtClean="0">
              <a:latin typeface="Garamond" pitchFamily="18" charset="0"/>
            </a:endParaRPr>
          </a:p>
          <a:p>
            <a:pPr>
              <a:buFont typeface="Wingdings" pitchFamily="2" charset="2"/>
              <a:buChar char="Ø"/>
            </a:pPr>
            <a:r>
              <a:rPr lang="en-US" b="1" dirty="0" smtClean="0">
                <a:solidFill>
                  <a:srgbClr val="C00000"/>
                </a:solidFill>
                <a:latin typeface="Garamond" pitchFamily="18" charset="0"/>
              </a:rPr>
              <a:t>Important: this is not “throwing money at the problem”  </a:t>
            </a:r>
          </a:p>
          <a:p>
            <a:pPr>
              <a:buFont typeface="Wingdings" pitchFamily="2" charset="2"/>
              <a:buChar char="Ø"/>
            </a:pPr>
            <a:endParaRPr lang="en-US" dirty="0" smtClean="0">
              <a:latin typeface="Garamond" pitchFamily="18" charset="0"/>
            </a:endParaRPr>
          </a:p>
          <a:p>
            <a:pPr>
              <a:buFont typeface="Wingdings" pitchFamily="2" charset="2"/>
              <a:buChar char="Ø"/>
            </a:pPr>
            <a:r>
              <a:rPr lang="en-US" dirty="0" smtClean="0">
                <a:latin typeface="Garamond" pitchFamily="18" charset="0"/>
              </a:rPr>
              <a:t>We simulate the effects of investing in Arab women:</a:t>
            </a:r>
          </a:p>
          <a:p>
            <a:pPr>
              <a:buFont typeface="Wingdings" pitchFamily="2" charset="2"/>
              <a:buChar char="Ø"/>
            </a:pPr>
            <a:r>
              <a:rPr lang="en-US" dirty="0" smtClean="0">
                <a:latin typeface="Garamond" pitchFamily="18" charset="0"/>
              </a:rPr>
              <a:t>Female labor force participation rises, without and with policy</a:t>
            </a:r>
          </a:p>
          <a:p>
            <a:pPr>
              <a:buFont typeface="Wingdings" pitchFamily="2" charset="2"/>
              <a:buChar char="Ø"/>
            </a:pPr>
            <a:r>
              <a:rPr lang="en-US" dirty="0" smtClean="0">
                <a:latin typeface="Garamond" pitchFamily="18" charset="0"/>
              </a:rPr>
              <a:t>Output per each worker (labor productivity) rises (capital, technology) </a:t>
            </a:r>
          </a:p>
          <a:p>
            <a:pPr>
              <a:buFont typeface="Wingdings" pitchFamily="2" charset="2"/>
              <a:buChar char="Ø"/>
            </a:pPr>
            <a:r>
              <a:rPr lang="en-US" dirty="0" smtClean="0">
                <a:latin typeface="Garamond" pitchFamily="18" charset="0"/>
              </a:rPr>
              <a:t>Total output of Arab women rises; compare with and without policy</a:t>
            </a:r>
          </a:p>
          <a:p>
            <a:pPr>
              <a:buFont typeface="Wingdings" pitchFamily="2" charset="2"/>
              <a:buChar char="Ø"/>
            </a:pPr>
            <a:endParaRPr lang="en-US" dirty="0">
              <a:latin typeface="Garamond" pitchFamily="18" charset="0"/>
            </a:endParaRPr>
          </a:p>
        </p:txBody>
      </p:sp>
      <p:sp>
        <p:nvSpPr>
          <p:cNvPr id="4" name="Footer Placeholder 3"/>
          <p:cNvSpPr>
            <a:spLocks noGrp="1"/>
          </p:cNvSpPr>
          <p:nvPr>
            <p:ph type="ftr" sz="quarter" idx="11"/>
          </p:nvPr>
        </p:nvSpPr>
        <p:spPr/>
        <p:txBody>
          <a:bodyPr/>
          <a:lstStyle/>
          <a:p>
            <a:r>
              <a:rPr lang="en-US" dirty="0" smtClean="0">
                <a:latin typeface="Garamond" pitchFamily="18" charset="0"/>
              </a:rPr>
              <a:t>Eran Yashiv, TAU</a:t>
            </a:r>
            <a:endParaRPr lang="en-US"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mtClean="0"/>
              <a:pPr/>
              <a:t>32</a:t>
            </a:fld>
            <a:endParaRPr lang="en-US"/>
          </a:p>
        </p:txBody>
      </p:sp>
    </p:spTree>
    <p:extLst>
      <p:ext uri="{BB962C8B-B14F-4D97-AF65-F5344CB8AC3E}">
        <p14:creationId xmlns:p14="http://schemas.microsoft.com/office/powerpoint/2010/main" val="8390160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Garamond" pitchFamily="18" charset="0"/>
              </a:rPr>
              <a:t>Simulated Returns</a:t>
            </a:r>
            <a:endParaRPr lang="en-US" sz="3200" dirty="0">
              <a:latin typeface="Garamond" pitchFamily="18" charset="0"/>
            </a:endParaRPr>
          </a:p>
        </p:txBody>
      </p:sp>
      <p:sp>
        <p:nvSpPr>
          <p:cNvPr id="3" name="Content Placeholder 2"/>
          <p:cNvSpPr>
            <a:spLocks noGrp="1"/>
          </p:cNvSpPr>
          <p:nvPr>
            <p:ph idx="1"/>
          </p:nvPr>
        </p:nvSpPr>
        <p:spPr>
          <a:xfrm>
            <a:off x="304800" y="685800"/>
            <a:ext cx="8001000" cy="3886200"/>
          </a:xfrm>
        </p:spPr>
        <p:txBody>
          <a:bodyPr>
            <a:normAutofit/>
          </a:bodyPr>
          <a:lstStyle/>
          <a:p>
            <a:pPr>
              <a:buNone/>
            </a:pPr>
            <a:r>
              <a:rPr lang="en-US" dirty="0" smtClean="0">
                <a:latin typeface="Garamond" pitchFamily="18" charset="0"/>
              </a:rPr>
              <a:t> </a:t>
            </a:r>
            <a:endParaRPr lang="en-US" dirty="0">
              <a:latin typeface="Garamond" pitchFamily="18" charset="0"/>
            </a:endParaRPr>
          </a:p>
        </p:txBody>
      </p:sp>
      <p:sp>
        <p:nvSpPr>
          <p:cNvPr id="4" name="Footer Placeholder 3"/>
          <p:cNvSpPr>
            <a:spLocks noGrp="1"/>
          </p:cNvSpPr>
          <p:nvPr>
            <p:ph type="ftr" sz="quarter" idx="11"/>
          </p:nvPr>
        </p:nvSpPr>
        <p:spPr/>
        <p:txBody>
          <a:bodyPr/>
          <a:lstStyle/>
          <a:p>
            <a:r>
              <a:rPr lang="en-US" dirty="0" smtClean="0">
                <a:latin typeface="Garamond" pitchFamily="18" charset="0"/>
              </a:rPr>
              <a:t>Eran Yashiv, TAU</a:t>
            </a:r>
            <a:endParaRPr lang="en-US"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mtClean="0"/>
              <a:pPr/>
              <a:t>33</a:t>
            </a:fld>
            <a:endParaRPr lang="en-US"/>
          </a:p>
        </p:txBody>
      </p:sp>
      <p:graphicFrame>
        <p:nvGraphicFramePr>
          <p:cNvPr id="6" name="תרשים 1"/>
          <p:cNvGraphicFramePr>
            <a:graphicFrameLocks noGrp="1"/>
          </p:cNvGraphicFramePr>
          <p:nvPr/>
        </p:nvGraphicFramePr>
        <p:xfrm>
          <a:off x="533400" y="381000"/>
          <a:ext cx="79248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01619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0"/>
            <a:ext cx="6781800" cy="1600200"/>
          </a:xfrm>
        </p:spPr>
        <p:txBody>
          <a:bodyPr>
            <a:normAutofit/>
          </a:bodyPr>
          <a:lstStyle/>
          <a:p>
            <a:r>
              <a:rPr lang="en-US" sz="3200" dirty="0" smtClean="0">
                <a:latin typeface="Garamond" pitchFamily="18" charset="0"/>
              </a:rPr>
              <a:t>Simulated Returns</a:t>
            </a:r>
            <a:endParaRPr lang="en-US" sz="3200" dirty="0">
              <a:latin typeface="Garamond" pitchFamily="18" charset="0"/>
            </a:endParaRPr>
          </a:p>
        </p:txBody>
      </p:sp>
      <p:sp>
        <p:nvSpPr>
          <p:cNvPr id="3" name="Content Placeholder 2"/>
          <p:cNvSpPr>
            <a:spLocks noGrp="1"/>
          </p:cNvSpPr>
          <p:nvPr>
            <p:ph idx="1"/>
          </p:nvPr>
        </p:nvSpPr>
        <p:spPr>
          <a:xfrm>
            <a:off x="304800" y="685800"/>
            <a:ext cx="8001000" cy="3886200"/>
          </a:xfrm>
        </p:spPr>
        <p:txBody>
          <a:bodyPr>
            <a:normAutofit/>
          </a:bodyPr>
          <a:lstStyle/>
          <a:p>
            <a:pPr>
              <a:buFont typeface="Wingdings" pitchFamily="2" charset="2"/>
              <a:buChar char="Ø"/>
            </a:pPr>
            <a:r>
              <a:rPr lang="en-US" dirty="0" smtClean="0">
                <a:latin typeface="Garamond" pitchFamily="18" charset="0"/>
              </a:rPr>
              <a:t>Compare outlays (50% of afore-cited budget plan) and revenues in the form of additional output</a:t>
            </a:r>
          </a:p>
          <a:p>
            <a:pPr>
              <a:buFont typeface="Wingdings" pitchFamily="2" charset="2"/>
              <a:buChar char="Ø"/>
            </a:pPr>
            <a:r>
              <a:rPr lang="en-US" dirty="0" smtClean="0">
                <a:latin typeface="Garamond" pitchFamily="18" charset="0"/>
              </a:rPr>
              <a:t>The IRR, the return on the government investment is</a:t>
            </a:r>
          </a:p>
          <a:p>
            <a:pPr>
              <a:buFont typeface="Wingdings" pitchFamily="2" charset="2"/>
              <a:buChar char="Ø"/>
            </a:pPr>
            <a:endParaRPr lang="en-US" dirty="0">
              <a:latin typeface="Garamond" pitchFamily="18" charset="0"/>
            </a:endParaRPr>
          </a:p>
        </p:txBody>
      </p:sp>
      <p:sp>
        <p:nvSpPr>
          <p:cNvPr id="4" name="Footer Placeholder 3"/>
          <p:cNvSpPr>
            <a:spLocks noGrp="1"/>
          </p:cNvSpPr>
          <p:nvPr>
            <p:ph type="ftr" sz="quarter" idx="11"/>
          </p:nvPr>
        </p:nvSpPr>
        <p:spPr/>
        <p:txBody>
          <a:bodyPr/>
          <a:lstStyle/>
          <a:p>
            <a:r>
              <a:rPr lang="en-US" dirty="0" smtClean="0">
                <a:latin typeface="Garamond" pitchFamily="18" charset="0"/>
              </a:rPr>
              <a:t>Eran Yashiv, TAU</a:t>
            </a:r>
            <a:endParaRPr lang="en-US"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mtClean="0"/>
              <a:pPr/>
              <a:t>34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652907573"/>
              </p:ext>
            </p:extLst>
          </p:nvPr>
        </p:nvGraphicFramePr>
        <p:xfrm>
          <a:off x="1371600" y="3200400"/>
          <a:ext cx="5486400" cy="1483360"/>
        </p:xfrm>
        <a:graphic>
          <a:graphicData uri="http://schemas.openxmlformats.org/drawingml/2006/table">
            <a:tbl>
              <a:tblPr firstRow="1" bandRow="1">
                <a:tableStyleId>{5C22544A-7EE6-4342-B048-85BDC9FD1C3A}</a:tableStyleId>
              </a:tblPr>
              <a:tblGrid>
                <a:gridCol w="1828800"/>
                <a:gridCol w="1828800"/>
                <a:gridCol w="1828800"/>
              </a:tblGrid>
              <a:tr h="370840">
                <a:tc>
                  <a:txBody>
                    <a:bodyPr/>
                    <a:lstStyle/>
                    <a:p>
                      <a:pPr>
                        <a:buFontTx/>
                        <a:buNone/>
                      </a:pPr>
                      <a:r>
                        <a:rPr lang="en-US" dirty="0" smtClean="0">
                          <a:latin typeface="Palatino Linotype" pitchFamily="18" charset="0"/>
                        </a:rPr>
                        <a:t>LF forecasts</a:t>
                      </a:r>
                      <a:endParaRPr lang="en-US" dirty="0">
                        <a:latin typeface="Palatino Linotype" pitchFamily="18" charset="0"/>
                      </a:endParaRPr>
                    </a:p>
                  </a:txBody>
                  <a:tcPr/>
                </a:tc>
                <a:tc>
                  <a:txBody>
                    <a:bodyPr/>
                    <a:lstStyle/>
                    <a:p>
                      <a:pPr>
                        <a:buFontTx/>
                        <a:buNone/>
                      </a:pPr>
                      <a:r>
                        <a:rPr lang="en-US" baseline="0" dirty="0" smtClean="0">
                          <a:latin typeface="Palatino Linotype" pitchFamily="18" charset="0"/>
                        </a:rPr>
                        <a:t> 5% LFPR effect</a:t>
                      </a:r>
                      <a:endParaRPr lang="en-US" dirty="0">
                        <a:latin typeface="Palatino Linotype" pitchFamily="18" charset="0"/>
                      </a:endParaRPr>
                    </a:p>
                  </a:txBody>
                  <a:tcPr/>
                </a:tc>
                <a:tc>
                  <a:txBody>
                    <a:bodyPr/>
                    <a:lstStyle/>
                    <a:p>
                      <a:pPr>
                        <a:buFontTx/>
                        <a:buNone/>
                      </a:pPr>
                      <a:r>
                        <a:rPr lang="en-US" baseline="0" dirty="0" smtClean="0">
                          <a:latin typeface="Palatino Linotype" pitchFamily="18" charset="0"/>
                        </a:rPr>
                        <a:t>6% LFPR effect</a:t>
                      </a:r>
                      <a:endParaRPr lang="en-US" dirty="0">
                        <a:latin typeface="Palatino Linotype" pitchFamily="18" charset="0"/>
                      </a:endParaRPr>
                    </a:p>
                  </a:txBody>
                  <a:tcPr/>
                </a:tc>
              </a:tr>
              <a:tr h="370840">
                <a:tc>
                  <a:txBody>
                    <a:bodyPr/>
                    <a:lstStyle/>
                    <a:p>
                      <a:pPr>
                        <a:buFont typeface="Wingdings" pitchFamily="2" charset="2"/>
                        <a:buChar char="Ø"/>
                      </a:pPr>
                      <a:endParaRPr lang="en-US" dirty="0">
                        <a:latin typeface="Palatino Linotype" pitchFamily="18" charset="0"/>
                      </a:endParaRPr>
                    </a:p>
                  </a:txBody>
                  <a:tcPr/>
                </a:tc>
                <a:tc>
                  <a:txBody>
                    <a:bodyPr/>
                    <a:lstStyle/>
                    <a:p>
                      <a:pPr>
                        <a:buFont typeface="Wingdings" pitchFamily="2" charset="2"/>
                        <a:buChar char="Ø"/>
                      </a:pPr>
                      <a:endParaRPr lang="en-US" dirty="0">
                        <a:latin typeface="Palatino Linotype" pitchFamily="18" charset="0"/>
                      </a:endParaRPr>
                    </a:p>
                  </a:txBody>
                  <a:tcPr/>
                </a:tc>
                <a:tc>
                  <a:txBody>
                    <a:bodyPr/>
                    <a:lstStyle/>
                    <a:p>
                      <a:endParaRPr lang="en-US" dirty="0">
                        <a:latin typeface="Palatino Linotype" pitchFamily="18" charset="0"/>
                      </a:endParaRPr>
                    </a:p>
                  </a:txBody>
                  <a:tcPr/>
                </a:tc>
              </a:tr>
              <a:tr h="370840">
                <a:tc>
                  <a:txBody>
                    <a:bodyPr/>
                    <a:lstStyle/>
                    <a:p>
                      <a:pPr>
                        <a:buFontTx/>
                        <a:buNone/>
                      </a:pPr>
                      <a:r>
                        <a:rPr lang="en-US" dirty="0" smtClean="0">
                          <a:latin typeface="Palatino Linotype" pitchFamily="18" charset="0"/>
                        </a:rPr>
                        <a:t>Scenario 1</a:t>
                      </a:r>
                      <a:endParaRPr lang="en-US" dirty="0">
                        <a:latin typeface="Palatino Linotype" pitchFamily="18" charset="0"/>
                      </a:endParaRPr>
                    </a:p>
                  </a:txBody>
                  <a:tcPr/>
                </a:tc>
                <a:tc>
                  <a:txBody>
                    <a:bodyPr/>
                    <a:lstStyle/>
                    <a:p>
                      <a:pPr>
                        <a:buFontTx/>
                        <a:buNone/>
                      </a:pPr>
                      <a:r>
                        <a:rPr lang="en-US" dirty="0" smtClean="0">
                          <a:latin typeface="Palatino Linotype" pitchFamily="18" charset="0"/>
                        </a:rPr>
                        <a:t>5.7%</a:t>
                      </a:r>
                      <a:endParaRPr lang="en-US" dirty="0">
                        <a:latin typeface="Palatino Linotype" pitchFamily="18" charset="0"/>
                      </a:endParaRPr>
                    </a:p>
                  </a:txBody>
                  <a:tcPr/>
                </a:tc>
                <a:tc>
                  <a:txBody>
                    <a:bodyPr/>
                    <a:lstStyle/>
                    <a:p>
                      <a:pPr>
                        <a:buFontTx/>
                        <a:buNone/>
                      </a:pPr>
                      <a:r>
                        <a:rPr lang="en-US" dirty="0" smtClean="0">
                          <a:latin typeface="Palatino Linotype" pitchFamily="18" charset="0"/>
                        </a:rPr>
                        <a:t>9.6%</a:t>
                      </a:r>
                      <a:endParaRPr lang="en-US" dirty="0">
                        <a:latin typeface="Palatino Linotype" pitchFamily="18" charset="0"/>
                      </a:endParaRPr>
                    </a:p>
                  </a:txBody>
                  <a:tcPr/>
                </a:tc>
              </a:tr>
              <a:tr h="370840">
                <a:tc>
                  <a:txBody>
                    <a:bodyPr/>
                    <a:lstStyle/>
                    <a:p>
                      <a:pPr>
                        <a:buFontTx/>
                        <a:buNone/>
                      </a:pPr>
                      <a:r>
                        <a:rPr lang="en-US" dirty="0" smtClean="0">
                          <a:latin typeface="Palatino Linotype" pitchFamily="18" charset="0"/>
                        </a:rPr>
                        <a:t>Scenario</a:t>
                      </a:r>
                      <a:r>
                        <a:rPr lang="en-US" baseline="0" dirty="0" smtClean="0">
                          <a:latin typeface="Palatino Linotype" pitchFamily="18" charset="0"/>
                        </a:rPr>
                        <a:t> 2</a:t>
                      </a:r>
                      <a:endParaRPr lang="en-US" dirty="0">
                        <a:latin typeface="Palatino Linotype" pitchFamily="18" charset="0"/>
                      </a:endParaRPr>
                    </a:p>
                  </a:txBody>
                  <a:tcPr/>
                </a:tc>
                <a:tc>
                  <a:txBody>
                    <a:bodyPr/>
                    <a:lstStyle/>
                    <a:p>
                      <a:pPr>
                        <a:buFontTx/>
                        <a:buNone/>
                      </a:pPr>
                      <a:r>
                        <a:rPr lang="en-US" dirty="0" smtClean="0">
                          <a:latin typeface="Palatino Linotype" pitchFamily="18" charset="0"/>
                        </a:rPr>
                        <a:t>6.7%</a:t>
                      </a:r>
                      <a:endParaRPr lang="en-US" dirty="0">
                        <a:latin typeface="Palatino Linotype" pitchFamily="18" charset="0"/>
                      </a:endParaRPr>
                    </a:p>
                  </a:txBody>
                  <a:tcPr/>
                </a:tc>
                <a:tc>
                  <a:txBody>
                    <a:bodyPr/>
                    <a:lstStyle/>
                    <a:p>
                      <a:pPr>
                        <a:buFontTx/>
                        <a:buNone/>
                      </a:pPr>
                      <a:r>
                        <a:rPr lang="en-US" dirty="0" smtClean="0">
                          <a:latin typeface="Palatino Linotype" pitchFamily="18" charset="0"/>
                        </a:rPr>
                        <a:t>10.8%</a:t>
                      </a:r>
                      <a:endParaRPr lang="en-US" dirty="0">
                        <a:latin typeface="Palatino Linotype" pitchFamily="18" charset="0"/>
                      </a:endParaRPr>
                    </a:p>
                  </a:txBody>
                  <a:tcPr/>
                </a:tc>
              </a:tr>
            </a:tbl>
          </a:graphicData>
        </a:graphic>
      </p:graphicFrame>
    </p:spTree>
    <p:extLst>
      <p:ext uri="{BB962C8B-B14F-4D97-AF65-F5344CB8AC3E}">
        <p14:creationId xmlns:p14="http://schemas.microsoft.com/office/powerpoint/2010/main" val="307016195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Garamond" pitchFamily="18" charset="0"/>
              </a:rPr>
              <a:t>Policy </a:t>
            </a:r>
            <a:r>
              <a:rPr lang="en-US" sz="3200" dirty="0" smtClean="0">
                <a:latin typeface="Garamond" pitchFamily="18" charset="0"/>
              </a:rPr>
              <a:t>implementation challenges</a:t>
            </a:r>
            <a:endParaRPr lang="en-US" sz="3200" dirty="0">
              <a:latin typeface="Garamond"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latin typeface="Garamond" pitchFamily="18" charset="0"/>
              </a:rPr>
              <a:t>Political will</a:t>
            </a:r>
          </a:p>
          <a:p>
            <a:pPr>
              <a:buFont typeface="Wingdings" pitchFamily="2" charset="2"/>
              <a:buChar char="Ø"/>
            </a:pPr>
            <a:r>
              <a:rPr lang="en-US" dirty="0" smtClean="0">
                <a:latin typeface="Garamond" pitchFamily="18" charset="0"/>
              </a:rPr>
              <a:t>Fiscal priorities</a:t>
            </a:r>
          </a:p>
          <a:p>
            <a:pPr>
              <a:buFont typeface="Wingdings" pitchFamily="2" charset="2"/>
              <a:buChar char="Ø"/>
            </a:pPr>
            <a:r>
              <a:rPr lang="en-US" dirty="0" smtClean="0">
                <a:latin typeface="Garamond" pitchFamily="18" charset="0"/>
              </a:rPr>
              <a:t>The “standard” difficulties in the  fiscal process</a:t>
            </a:r>
          </a:p>
          <a:p>
            <a:pPr>
              <a:buFont typeface="Wingdings" pitchFamily="2" charset="2"/>
              <a:buChar char="Ø"/>
            </a:pPr>
            <a:r>
              <a:rPr lang="en-US" dirty="0" smtClean="0">
                <a:latin typeface="Garamond" pitchFamily="18" charset="0"/>
              </a:rPr>
              <a:t>Implementation of large policy plans</a:t>
            </a:r>
          </a:p>
          <a:p>
            <a:pPr>
              <a:buFont typeface="Wingdings" pitchFamily="2" charset="2"/>
              <a:buChar char="Ø"/>
            </a:pPr>
            <a:r>
              <a:rPr lang="en-US" dirty="0" smtClean="0">
                <a:latin typeface="Garamond" pitchFamily="18" charset="0"/>
              </a:rPr>
              <a:t>Partnership with private sector</a:t>
            </a:r>
          </a:p>
          <a:p>
            <a:pPr>
              <a:buFont typeface="Wingdings" pitchFamily="2" charset="2"/>
              <a:buChar char="Ø"/>
            </a:pPr>
            <a:r>
              <a:rPr lang="en-US" dirty="0" smtClean="0">
                <a:latin typeface="Garamond" pitchFamily="18" charset="0"/>
              </a:rPr>
              <a:t>Tracking and evaluation</a:t>
            </a:r>
            <a:endParaRPr lang="en-US" dirty="0">
              <a:latin typeface="Garamond" pitchFamily="18" charset="0"/>
            </a:endParaRPr>
          </a:p>
        </p:txBody>
      </p:sp>
      <p:sp>
        <p:nvSpPr>
          <p:cNvPr id="4" name="Footer Placeholder 3"/>
          <p:cNvSpPr>
            <a:spLocks noGrp="1"/>
          </p:cNvSpPr>
          <p:nvPr>
            <p:ph type="ftr" sz="quarter" idx="11"/>
          </p:nvPr>
        </p:nvSpPr>
        <p:spPr/>
        <p:txBody>
          <a:bodyPr/>
          <a:lstStyle/>
          <a:p>
            <a:r>
              <a:rPr lang="en-US" dirty="0" smtClean="0">
                <a:latin typeface="Garamond" pitchFamily="18" charset="0"/>
              </a:rPr>
              <a:t>Eran Yashiv, TAU</a:t>
            </a:r>
            <a:endParaRPr lang="en-US"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mtClean="0"/>
              <a:pPr/>
              <a:t>35</a:t>
            </a:fld>
            <a:endParaRPr lang="en-US"/>
          </a:p>
        </p:txBody>
      </p:sp>
    </p:spTree>
    <p:extLst>
      <p:ext uri="{BB962C8B-B14F-4D97-AF65-F5344CB8AC3E}">
        <p14:creationId xmlns:p14="http://schemas.microsoft.com/office/powerpoint/2010/main" val="41469153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Garamond" pitchFamily="18" charset="0"/>
              </a:rPr>
              <a:t>Some macroeconomic background: </a:t>
            </a:r>
            <a:br>
              <a:rPr lang="en-US" sz="3200" dirty="0" smtClean="0">
                <a:latin typeface="Garamond" pitchFamily="18" charset="0"/>
              </a:rPr>
            </a:br>
            <a:r>
              <a:rPr lang="en-US" sz="3200" dirty="0" smtClean="0">
                <a:latin typeface="Garamond" pitchFamily="18" charset="0"/>
              </a:rPr>
              <a:t>the good news</a:t>
            </a:r>
            <a:endParaRPr lang="en-US" sz="3200" dirty="0">
              <a:latin typeface="Garamond" pitchFamily="18" charset="0"/>
            </a:endParaRPr>
          </a:p>
        </p:txBody>
      </p:sp>
      <p:sp>
        <p:nvSpPr>
          <p:cNvPr id="3" name="Content Placeholder 2"/>
          <p:cNvSpPr>
            <a:spLocks noGrp="1"/>
          </p:cNvSpPr>
          <p:nvPr>
            <p:ph idx="1"/>
          </p:nvPr>
        </p:nvSpPr>
        <p:spPr>
          <a:xfrm>
            <a:off x="685800" y="1371600"/>
            <a:ext cx="7543800" cy="3886200"/>
          </a:xfrm>
        </p:spPr>
        <p:txBody>
          <a:bodyPr>
            <a:normAutofit fontScale="92500"/>
          </a:bodyPr>
          <a:lstStyle/>
          <a:p>
            <a:pPr>
              <a:buFont typeface="Wingdings" pitchFamily="2" charset="2"/>
              <a:buChar char="Ø"/>
            </a:pPr>
            <a:r>
              <a:rPr lang="en-US" dirty="0" smtClean="0">
                <a:latin typeface="Garamond" pitchFamily="18" charset="0"/>
              </a:rPr>
              <a:t>Israel’s current macroeconomic indicators are good</a:t>
            </a:r>
          </a:p>
          <a:p>
            <a:pPr>
              <a:buFont typeface="Wingdings" pitchFamily="2" charset="2"/>
              <a:buChar char="Ø"/>
            </a:pPr>
            <a:r>
              <a:rPr lang="en-US" dirty="0" smtClean="0">
                <a:latin typeface="Garamond" pitchFamily="18" charset="0"/>
              </a:rPr>
              <a:t>For example, in the letter to the Government and Knesset of Governor Fischer upon publication of the most recent Bank of Israel report (published April 2, 2013) it was noted:</a:t>
            </a:r>
          </a:p>
          <a:p>
            <a:pPr>
              <a:buFont typeface="Wingdings" pitchFamily="2" charset="2"/>
              <a:buChar char="Ø"/>
            </a:pPr>
            <a:endParaRPr lang="en-US" dirty="0" smtClean="0">
              <a:latin typeface="Garamond" pitchFamily="18" charset="0"/>
            </a:endParaRPr>
          </a:p>
          <a:p>
            <a:pPr algn="just"/>
            <a:r>
              <a:rPr lang="en-US" dirty="0" smtClean="0">
                <a:latin typeface="Garamond" pitchFamily="18" charset="0"/>
              </a:rPr>
              <a:t>the unemployment rate remained stable at its lowest level of the past thirty years </a:t>
            </a:r>
          </a:p>
          <a:p>
            <a:pPr algn="just"/>
            <a:r>
              <a:rPr lang="en-US" dirty="0" smtClean="0">
                <a:latin typeface="Garamond" pitchFamily="18" charset="0"/>
              </a:rPr>
              <a:t>employment and labor force participation rates continued to rise. </a:t>
            </a:r>
          </a:p>
          <a:p>
            <a:pPr algn="just"/>
            <a:r>
              <a:rPr lang="en-US" dirty="0" smtClean="0">
                <a:latin typeface="Garamond" pitchFamily="18" charset="0"/>
              </a:rPr>
              <a:t>inflation in 2012 was 1.6 percent, below the center of the inflation target range (2%). </a:t>
            </a:r>
          </a:p>
          <a:p>
            <a:pPr marL="0" indent="0">
              <a:buNone/>
            </a:pPr>
            <a:endParaRPr lang="en-US" dirty="0" smtClean="0">
              <a:latin typeface="Garamond" pitchFamily="18" charset="0"/>
            </a:endParaRPr>
          </a:p>
          <a:p>
            <a:pPr>
              <a:buFont typeface="Wingdings" pitchFamily="2" charset="2"/>
              <a:buChar char="Ø"/>
            </a:pPr>
            <a:endParaRPr lang="en-US" dirty="0">
              <a:latin typeface="Garamond" pitchFamily="18" charset="0"/>
            </a:endParaRPr>
          </a:p>
          <a:p>
            <a:pPr>
              <a:buFont typeface="Wingdings" pitchFamily="2" charset="2"/>
              <a:buChar char="Ø"/>
            </a:pPr>
            <a:endParaRPr lang="en-US" dirty="0">
              <a:latin typeface="Garamond" pitchFamily="18" charset="0"/>
            </a:endParaRPr>
          </a:p>
        </p:txBody>
      </p:sp>
      <p:sp>
        <p:nvSpPr>
          <p:cNvPr id="4" name="Footer Placeholder 3"/>
          <p:cNvSpPr>
            <a:spLocks noGrp="1"/>
          </p:cNvSpPr>
          <p:nvPr>
            <p:ph type="ftr" sz="quarter" idx="11"/>
          </p:nvPr>
        </p:nvSpPr>
        <p:spPr/>
        <p:txBody>
          <a:bodyPr/>
          <a:lstStyle/>
          <a:p>
            <a:r>
              <a:rPr lang="en-US" dirty="0" smtClean="0">
                <a:latin typeface="Garamond" pitchFamily="18" charset="0"/>
              </a:rPr>
              <a:t>Eran Yashiv, TAU</a:t>
            </a:r>
            <a:endParaRPr lang="en-US"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mtClean="0"/>
              <a:pPr/>
              <a:t>4</a:t>
            </a:fld>
            <a:endParaRPr lang="en-US"/>
          </a:p>
        </p:txBody>
      </p:sp>
    </p:spTree>
    <p:extLst>
      <p:ext uri="{BB962C8B-B14F-4D97-AF65-F5344CB8AC3E}">
        <p14:creationId xmlns:p14="http://schemas.microsoft.com/office/powerpoint/2010/main" val="12134887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Garamond" pitchFamily="18" charset="0"/>
              </a:rPr>
              <a:t>The economic challenges: human </a:t>
            </a:r>
            <a:r>
              <a:rPr lang="en-US" sz="3200" dirty="0" smtClean="0">
                <a:latin typeface="Garamond" pitchFamily="18" charset="0"/>
              </a:rPr>
              <a:t>infrastructure</a:t>
            </a:r>
            <a:endParaRPr lang="en-US" sz="3200" dirty="0">
              <a:latin typeface="Garamond" pitchFamily="18" charset="0"/>
            </a:endParaRPr>
          </a:p>
        </p:txBody>
      </p:sp>
      <p:sp>
        <p:nvSpPr>
          <p:cNvPr id="3" name="Content Placeholder 2"/>
          <p:cNvSpPr>
            <a:spLocks noGrp="1"/>
          </p:cNvSpPr>
          <p:nvPr>
            <p:ph idx="1"/>
          </p:nvPr>
        </p:nvSpPr>
        <p:spPr>
          <a:xfrm>
            <a:off x="762000" y="1447800"/>
            <a:ext cx="7543800" cy="3886200"/>
          </a:xfrm>
        </p:spPr>
        <p:txBody>
          <a:bodyPr>
            <a:noAutofit/>
          </a:bodyPr>
          <a:lstStyle/>
          <a:p>
            <a:pPr>
              <a:buFont typeface="Wingdings" pitchFamily="2" charset="2"/>
              <a:buChar char="Ø"/>
            </a:pPr>
            <a:r>
              <a:rPr lang="en-US" sz="1600" dirty="0" smtClean="0">
                <a:latin typeface="Palatino Linotype" pitchFamily="18" charset="0"/>
              </a:rPr>
              <a:t>But Governor Fischer also noted: </a:t>
            </a:r>
          </a:p>
          <a:p>
            <a:pPr>
              <a:buNone/>
            </a:pPr>
            <a:endParaRPr lang="en-US" sz="1600" dirty="0" smtClean="0">
              <a:latin typeface="Palatino Linotype" pitchFamily="18" charset="0"/>
            </a:endParaRPr>
          </a:p>
          <a:p>
            <a:pPr>
              <a:buNone/>
            </a:pPr>
            <a:r>
              <a:rPr lang="en-US" sz="1600" dirty="0" smtClean="0">
                <a:latin typeface="Palatino Linotype" pitchFamily="18" charset="0"/>
              </a:rPr>
              <a:t>Looking forward, the economy faces a number of structural challenges:</a:t>
            </a:r>
          </a:p>
          <a:p>
            <a:pPr algn="just"/>
            <a:r>
              <a:rPr lang="en-US" sz="1600" dirty="0" smtClean="0">
                <a:latin typeface="Palatino Linotype" pitchFamily="18" charset="0"/>
              </a:rPr>
              <a:t>the government must reduce its high structural deficit </a:t>
            </a:r>
          </a:p>
          <a:p>
            <a:pPr algn="just"/>
            <a:r>
              <a:rPr lang="en-US" sz="1600" dirty="0" smtClean="0">
                <a:latin typeface="Palatino Linotype" pitchFamily="18" charset="0"/>
              </a:rPr>
              <a:t>efforts must continue to further integrate Arabs and the ultra-Orthodox in the labor market.</a:t>
            </a:r>
          </a:p>
          <a:p>
            <a:pPr algn="just"/>
            <a:r>
              <a:rPr lang="en-US" sz="1600" dirty="0" smtClean="0">
                <a:latin typeface="Palatino Linotype" pitchFamily="18" charset="0"/>
              </a:rPr>
              <a:t>labor productivity in Israel is low relative to other advanced economies and increasing it is essential to increasing the long-term rate of growth. </a:t>
            </a:r>
          </a:p>
          <a:p>
            <a:pPr algn="just"/>
            <a:r>
              <a:rPr lang="en-US" sz="1600" dirty="0" smtClean="0">
                <a:latin typeface="Palatino Linotype" pitchFamily="18" charset="0"/>
              </a:rPr>
              <a:t>cost of living should be reduced, an issue that was the focus of the social issues protest. </a:t>
            </a:r>
          </a:p>
          <a:p>
            <a:pPr algn="just">
              <a:buNone/>
            </a:pPr>
            <a:r>
              <a:rPr lang="en-US" sz="1600" i="1" dirty="0">
                <a:latin typeface="Garamond" pitchFamily="18" charset="0"/>
              </a:rPr>
              <a:t/>
            </a:r>
            <a:br>
              <a:rPr lang="en-US" sz="1600" i="1" dirty="0">
                <a:latin typeface="Garamond" pitchFamily="18" charset="0"/>
              </a:rPr>
            </a:br>
            <a:r>
              <a:rPr lang="en-US" sz="1600" i="1" dirty="0"/>
              <a:t/>
            </a:r>
            <a:br>
              <a:rPr lang="en-US" sz="1600" i="1" dirty="0"/>
            </a:br>
            <a:endParaRPr lang="en-US" sz="1600" i="1" dirty="0" smtClean="0">
              <a:latin typeface="Garamond" pitchFamily="18" charset="0"/>
            </a:endParaRPr>
          </a:p>
          <a:p>
            <a:pPr>
              <a:buFont typeface="Wingdings" pitchFamily="2" charset="2"/>
              <a:buChar char="Ø"/>
            </a:pPr>
            <a:endParaRPr lang="en-US" sz="1600" dirty="0">
              <a:latin typeface="Garamond" pitchFamily="18" charset="0"/>
            </a:endParaRPr>
          </a:p>
          <a:p>
            <a:pPr lvl="1">
              <a:buFont typeface="Wingdings" pitchFamily="2" charset="2"/>
              <a:buChar char="Ø"/>
            </a:pPr>
            <a:endParaRPr lang="en-US" sz="1400" dirty="0">
              <a:latin typeface="Garamond" pitchFamily="18" charset="0"/>
            </a:endParaRPr>
          </a:p>
        </p:txBody>
      </p:sp>
      <p:sp>
        <p:nvSpPr>
          <p:cNvPr id="4" name="Footer Placeholder 3"/>
          <p:cNvSpPr>
            <a:spLocks noGrp="1"/>
          </p:cNvSpPr>
          <p:nvPr>
            <p:ph type="ftr" sz="quarter" idx="11"/>
          </p:nvPr>
        </p:nvSpPr>
        <p:spPr/>
        <p:txBody>
          <a:bodyPr/>
          <a:lstStyle/>
          <a:p>
            <a:r>
              <a:rPr lang="en-US" sz="1600" dirty="0" smtClean="0">
                <a:latin typeface="Garamond" pitchFamily="18" charset="0"/>
              </a:rPr>
              <a:t>Eran Yashiv, TAU</a:t>
            </a:r>
            <a:endParaRPr lang="en-US" sz="1600"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z="1600" smtClean="0"/>
              <a:pPr/>
              <a:t>5</a:t>
            </a:fld>
            <a:endParaRPr lang="en-US" sz="1600"/>
          </a:p>
        </p:txBody>
      </p:sp>
    </p:spTree>
    <p:extLst>
      <p:ext uri="{BB962C8B-B14F-4D97-AF65-F5344CB8AC3E}">
        <p14:creationId xmlns:p14="http://schemas.microsoft.com/office/powerpoint/2010/main" val="26096184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Garamond" pitchFamily="18" charset="0"/>
              </a:rPr>
              <a:t>The economic challenges: human </a:t>
            </a:r>
            <a:r>
              <a:rPr lang="en-US" sz="3200" dirty="0" smtClean="0">
                <a:latin typeface="Garamond" pitchFamily="18" charset="0"/>
              </a:rPr>
              <a:t>infrastructure</a:t>
            </a:r>
            <a:endParaRPr lang="en-US" sz="3200" dirty="0">
              <a:latin typeface="Garamond" pitchFamily="18" charset="0"/>
            </a:endParaRPr>
          </a:p>
        </p:txBody>
      </p:sp>
      <p:sp>
        <p:nvSpPr>
          <p:cNvPr id="3" name="Content Placeholder 2"/>
          <p:cNvSpPr>
            <a:spLocks noGrp="1"/>
          </p:cNvSpPr>
          <p:nvPr>
            <p:ph idx="1"/>
          </p:nvPr>
        </p:nvSpPr>
        <p:spPr>
          <a:xfrm>
            <a:off x="685800" y="1143000"/>
            <a:ext cx="7543800" cy="3886200"/>
          </a:xfrm>
        </p:spPr>
        <p:txBody>
          <a:bodyPr>
            <a:normAutofit fontScale="85000" lnSpcReduction="10000"/>
          </a:bodyPr>
          <a:lstStyle/>
          <a:p>
            <a:pPr>
              <a:buFont typeface="Wingdings" pitchFamily="2" charset="2"/>
              <a:buChar char="Ø"/>
            </a:pPr>
            <a:r>
              <a:rPr lang="en-US" dirty="0" smtClean="0">
                <a:latin typeface="Garamond" pitchFamily="18" charset="0"/>
              </a:rPr>
              <a:t>The situation is actually quite bad</a:t>
            </a:r>
          </a:p>
          <a:p>
            <a:pPr>
              <a:buFont typeface="Wingdings" pitchFamily="2" charset="2"/>
              <a:buChar char="Ø"/>
            </a:pPr>
            <a:r>
              <a:rPr lang="en-US" dirty="0" smtClean="0">
                <a:latin typeface="Garamond" pitchFamily="18" charset="0"/>
              </a:rPr>
              <a:t>The employment rate of some key working age (25-64) groups is low:</a:t>
            </a:r>
          </a:p>
          <a:p>
            <a:pPr>
              <a:buFont typeface="Wingdings" pitchFamily="2" charset="2"/>
              <a:buChar char="§"/>
            </a:pPr>
            <a:r>
              <a:rPr lang="en-US" dirty="0" smtClean="0">
                <a:latin typeface="Garamond" pitchFamily="18" charset="0"/>
              </a:rPr>
              <a:t>27% for Arab women</a:t>
            </a:r>
          </a:p>
          <a:p>
            <a:pPr>
              <a:buFont typeface="Wingdings" pitchFamily="2" charset="2"/>
              <a:buChar char="§"/>
            </a:pPr>
            <a:r>
              <a:rPr lang="en-US" dirty="0" smtClean="0">
                <a:latin typeface="Garamond" pitchFamily="18" charset="0"/>
              </a:rPr>
              <a:t>46% for Ultra Orthodox men</a:t>
            </a:r>
          </a:p>
          <a:p>
            <a:pPr>
              <a:buFont typeface="Wingdings" pitchFamily="2" charset="2"/>
              <a:buChar char="Ø"/>
            </a:pPr>
            <a:r>
              <a:rPr lang="en-US" dirty="0" smtClean="0">
                <a:latin typeface="Garamond" pitchFamily="18" charset="0"/>
              </a:rPr>
              <a:t>Arab men are concentrated in low-skill, low-wage occupations</a:t>
            </a:r>
          </a:p>
          <a:p>
            <a:pPr>
              <a:buFont typeface="Wingdings" pitchFamily="2" charset="2"/>
              <a:buChar char="Ø"/>
            </a:pPr>
            <a:r>
              <a:rPr lang="en-US" dirty="0" smtClean="0">
                <a:latin typeface="Garamond" pitchFamily="18" charset="0"/>
              </a:rPr>
              <a:t>Ultra-Orthodox women work part-time</a:t>
            </a:r>
          </a:p>
          <a:p>
            <a:pPr>
              <a:buFont typeface="Wingdings" pitchFamily="2" charset="2"/>
              <a:buChar char="Ø"/>
            </a:pPr>
            <a:r>
              <a:rPr lang="en-US" dirty="0" smtClean="0">
                <a:latin typeface="Garamond" pitchFamily="18" charset="0"/>
              </a:rPr>
              <a:t>Arabs and Ultra-Orthodox have high poverty rates (57% below poverty line, compared to 24% average)</a:t>
            </a:r>
          </a:p>
          <a:p>
            <a:pPr>
              <a:buFont typeface="Wingdings" pitchFamily="2" charset="2"/>
              <a:buChar char="Ø"/>
            </a:pPr>
            <a:r>
              <a:rPr lang="en-US" dirty="0" smtClean="0">
                <a:latin typeface="Garamond" pitchFamily="18" charset="0"/>
              </a:rPr>
              <a:t>High inequality (</a:t>
            </a:r>
            <a:r>
              <a:rPr lang="en-US" dirty="0" err="1" smtClean="0">
                <a:latin typeface="Garamond" pitchFamily="18" charset="0"/>
              </a:rPr>
              <a:t>Gini</a:t>
            </a:r>
            <a:r>
              <a:rPr lang="en-US" dirty="0" smtClean="0">
                <a:latin typeface="Garamond" pitchFamily="18" charset="0"/>
              </a:rPr>
              <a:t> coefficient of 0.38, similar to U.S., higher than Europe)</a:t>
            </a:r>
          </a:p>
          <a:p>
            <a:pPr>
              <a:buFont typeface="Wingdings" pitchFamily="2" charset="2"/>
              <a:buChar char="Ø"/>
            </a:pPr>
            <a:r>
              <a:rPr lang="en-US" dirty="0" smtClean="0">
                <a:latin typeface="Garamond" pitchFamily="18" charset="0"/>
              </a:rPr>
              <a:t>Overall low productivity growth; about 60% of the OECD average growth rate</a:t>
            </a:r>
          </a:p>
          <a:p>
            <a:pPr>
              <a:buFont typeface="Wingdings" pitchFamily="2" charset="2"/>
              <a:buChar char="Ø"/>
            </a:pPr>
            <a:endParaRPr lang="en-US" dirty="0">
              <a:latin typeface="Garamond" pitchFamily="18" charset="0"/>
            </a:endParaRPr>
          </a:p>
        </p:txBody>
      </p:sp>
      <p:sp>
        <p:nvSpPr>
          <p:cNvPr id="4" name="Footer Placeholder 3"/>
          <p:cNvSpPr>
            <a:spLocks noGrp="1"/>
          </p:cNvSpPr>
          <p:nvPr>
            <p:ph type="ftr" sz="quarter" idx="11"/>
          </p:nvPr>
        </p:nvSpPr>
        <p:spPr/>
        <p:txBody>
          <a:bodyPr/>
          <a:lstStyle/>
          <a:p>
            <a:r>
              <a:rPr lang="en-US" dirty="0" smtClean="0">
                <a:latin typeface="Garamond" pitchFamily="18" charset="0"/>
              </a:rPr>
              <a:t>Eran Yashiv, TAU</a:t>
            </a:r>
            <a:endParaRPr lang="en-US"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mtClean="0"/>
              <a:pPr/>
              <a:t>6</a:t>
            </a:fld>
            <a:endParaRPr lang="en-US"/>
          </a:p>
        </p:txBody>
      </p:sp>
    </p:spTree>
    <p:extLst>
      <p:ext uri="{BB962C8B-B14F-4D97-AF65-F5344CB8AC3E}">
        <p14:creationId xmlns:p14="http://schemas.microsoft.com/office/powerpoint/2010/main" val="24960899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Garamond" pitchFamily="18" charset="0"/>
              </a:rPr>
              <a:t>The economic challenges: </a:t>
            </a:r>
            <a:r>
              <a:rPr lang="en-US" sz="3200" dirty="0" smtClean="0">
                <a:latin typeface="Garamond" pitchFamily="18" charset="0"/>
              </a:rPr>
              <a:t>physical infrastructure</a:t>
            </a:r>
            <a:endParaRPr lang="en-US" sz="3200" dirty="0">
              <a:latin typeface="Garamond"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latin typeface="Garamond" pitchFamily="18" charset="0"/>
              </a:rPr>
              <a:t>In a March 28, 2012 letter Governor Fischer wrote:</a:t>
            </a:r>
          </a:p>
          <a:p>
            <a:pPr>
              <a:buFont typeface="Wingdings" pitchFamily="2" charset="2"/>
              <a:buChar char="§"/>
            </a:pPr>
            <a:r>
              <a:rPr lang="en-US" dirty="0" smtClean="0">
                <a:latin typeface="Garamond" pitchFamily="18" charset="0"/>
              </a:rPr>
              <a:t>Improved </a:t>
            </a:r>
            <a:r>
              <a:rPr lang="en-US" dirty="0">
                <a:latin typeface="Garamond" pitchFamily="18" charset="0"/>
              </a:rPr>
              <a:t>infrastructure, first and foremost in the mass public transport systems, and in public transportation in general, is expected to help increase productivity, and improve the quality of life.</a:t>
            </a:r>
            <a:br>
              <a:rPr lang="en-US" dirty="0">
                <a:latin typeface="Garamond" pitchFamily="18" charset="0"/>
              </a:rPr>
            </a:br>
            <a:endParaRPr lang="en-US" dirty="0">
              <a:latin typeface="Garamond" pitchFamily="18" charset="0"/>
            </a:endParaRPr>
          </a:p>
        </p:txBody>
      </p:sp>
      <p:sp>
        <p:nvSpPr>
          <p:cNvPr id="4" name="Footer Placeholder 3"/>
          <p:cNvSpPr>
            <a:spLocks noGrp="1"/>
          </p:cNvSpPr>
          <p:nvPr>
            <p:ph type="ftr" sz="quarter" idx="11"/>
          </p:nvPr>
        </p:nvSpPr>
        <p:spPr/>
        <p:txBody>
          <a:bodyPr/>
          <a:lstStyle/>
          <a:p>
            <a:r>
              <a:rPr lang="en-US" dirty="0" smtClean="0">
                <a:latin typeface="Garamond" pitchFamily="18" charset="0"/>
              </a:rPr>
              <a:t>Eran Yashiv, TAU</a:t>
            </a:r>
            <a:endParaRPr lang="en-US"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mtClean="0"/>
              <a:pPr/>
              <a:t>7</a:t>
            </a:fld>
            <a:endParaRPr lang="en-US"/>
          </a:p>
        </p:txBody>
      </p:sp>
    </p:spTree>
    <p:extLst>
      <p:ext uri="{BB962C8B-B14F-4D97-AF65-F5344CB8AC3E}">
        <p14:creationId xmlns:p14="http://schemas.microsoft.com/office/powerpoint/2010/main" val="8546819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Garamond" pitchFamily="18" charset="0"/>
              </a:rPr>
              <a:t>The economic challenges: </a:t>
            </a:r>
            <a:r>
              <a:rPr lang="en-US" sz="3200" dirty="0" smtClean="0">
                <a:latin typeface="Garamond" pitchFamily="18" charset="0"/>
              </a:rPr>
              <a:t>physical  infrastructure</a:t>
            </a:r>
            <a:endParaRPr lang="en-US" sz="3200" dirty="0">
              <a:latin typeface="Garamond"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latin typeface="Garamond" pitchFamily="18" charset="0"/>
              </a:rPr>
              <a:t>Infrastructure investment grew between 1995 and 2010 by about 2% a year on average</a:t>
            </a:r>
          </a:p>
          <a:p>
            <a:pPr>
              <a:buFont typeface="Wingdings" pitchFamily="2" charset="2"/>
              <a:buChar char="Ø"/>
            </a:pPr>
            <a:r>
              <a:rPr lang="en-US" dirty="0" smtClean="0">
                <a:latin typeface="Garamond" pitchFamily="18" charset="0"/>
              </a:rPr>
              <a:t>It constituted 2% of GDP in 2010 as compared to about 4% in advanced economies</a:t>
            </a:r>
          </a:p>
          <a:p>
            <a:pPr>
              <a:buFont typeface="Wingdings" pitchFamily="2" charset="2"/>
              <a:buChar char="Ø"/>
            </a:pPr>
            <a:r>
              <a:rPr lang="en-US" dirty="0" smtClean="0">
                <a:latin typeface="Garamond" pitchFamily="18" charset="0"/>
              </a:rPr>
              <a:t>Only in 2011 there was some improvement, with 16.5% growth, reaching 3% of GDP</a:t>
            </a:r>
          </a:p>
          <a:p>
            <a:pPr>
              <a:buFont typeface="Wingdings" pitchFamily="2" charset="2"/>
              <a:buChar char="Ø"/>
            </a:pPr>
            <a:r>
              <a:rPr lang="en-US" dirty="0" smtClean="0">
                <a:latin typeface="Garamond" pitchFamily="18" charset="0"/>
              </a:rPr>
              <a:t>Roads, public transport, water, electricity in need of big boosts</a:t>
            </a:r>
          </a:p>
        </p:txBody>
      </p:sp>
      <p:sp>
        <p:nvSpPr>
          <p:cNvPr id="4" name="Footer Placeholder 3"/>
          <p:cNvSpPr>
            <a:spLocks noGrp="1"/>
          </p:cNvSpPr>
          <p:nvPr>
            <p:ph type="ftr" sz="quarter" idx="11"/>
          </p:nvPr>
        </p:nvSpPr>
        <p:spPr/>
        <p:txBody>
          <a:bodyPr/>
          <a:lstStyle/>
          <a:p>
            <a:r>
              <a:rPr lang="en-US" dirty="0" smtClean="0">
                <a:latin typeface="Garamond" pitchFamily="18" charset="0"/>
              </a:rPr>
              <a:t>Eran Yashiv, TAU</a:t>
            </a:r>
            <a:endParaRPr lang="en-US" dirty="0">
              <a:latin typeface="Garamond" pitchFamily="18" charset="0"/>
            </a:endParaRPr>
          </a:p>
        </p:txBody>
      </p:sp>
      <p:sp>
        <p:nvSpPr>
          <p:cNvPr id="5" name="Slide Number Placeholder 4"/>
          <p:cNvSpPr>
            <a:spLocks noGrp="1"/>
          </p:cNvSpPr>
          <p:nvPr>
            <p:ph type="sldNum" sz="quarter" idx="12"/>
          </p:nvPr>
        </p:nvSpPr>
        <p:spPr/>
        <p:txBody>
          <a:bodyPr/>
          <a:lstStyle/>
          <a:p>
            <a:fld id="{BFE775AD-932A-4C37-8CF3-155EBB556432}" type="slidenum">
              <a:rPr lang="en-US" smtClean="0"/>
              <a:pPr/>
              <a:t>8</a:t>
            </a:fld>
            <a:endParaRPr lang="en-US"/>
          </a:p>
        </p:txBody>
      </p:sp>
    </p:spTree>
    <p:extLst>
      <p:ext uri="{BB962C8B-B14F-4D97-AF65-F5344CB8AC3E}">
        <p14:creationId xmlns:p14="http://schemas.microsoft.com/office/powerpoint/2010/main" val="8546819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772400" cy="1600200"/>
          </a:xfrm>
        </p:spPr>
        <p:txBody>
          <a:bodyPr>
            <a:normAutofit/>
          </a:bodyPr>
          <a:lstStyle/>
          <a:p>
            <a:pPr lvl="0" indent="457200" fontAlgn="base">
              <a:spcAft>
                <a:spcPct val="0"/>
              </a:spcAft>
            </a:pPr>
            <a:r>
              <a:rPr lang="en-US" sz="800" dirty="0" smtClean="0">
                <a:solidFill>
                  <a:schemeClr val="tx1"/>
                </a:solidFill>
                <a:latin typeface="Arial" pitchFamily="34" charset="0"/>
                <a:cs typeface="Arial" pitchFamily="34" charset="0"/>
              </a:rPr>
              <a:t/>
            </a:r>
            <a:br>
              <a:rPr lang="en-US" sz="800" dirty="0" smtClean="0">
                <a:solidFill>
                  <a:schemeClr val="tx1"/>
                </a:solidFill>
                <a:latin typeface="Arial" pitchFamily="34" charset="0"/>
                <a:cs typeface="Arial" pitchFamily="34" charset="0"/>
              </a:rPr>
            </a:br>
            <a:r>
              <a:rPr lang="en-US" sz="2800" dirty="0">
                <a:latin typeface="Garamond" pitchFamily="18" charset="0"/>
              </a:rPr>
              <a:t>Demographics</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21318042"/>
              </p:ext>
            </p:extLst>
          </p:nvPr>
        </p:nvGraphicFramePr>
        <p:xfrm>
          <a:off x="990599" y="533400"/>
          <a:ext cx="7947275" cy="3749040"/>
        </p:xfrm>
        <a:graphic>
          <a:graphicData uri="http://schemas.openxmlformats.org/drawingml/2006/table">
            <a:tbl>
              <a:tblPr firstRow="1" firstCol="1" bandRow="1">
                <a:tableStyleId>{5C22544A-7EE6-4342-B048-85BDC9FD1C3A}</a:tableStyleId>
              </a:tblPr>
              <a:tblGrid>
                <a:gridCol w="2647626"/>
                <a:gridCol w="957778"/>
                <a:gridCol w="1140977"/>
                <a:gridCol w="1140977"/>
                <a:gridCol w="1053774"/>
                <a:gridCol w="1006143"/>
              </a:tblGrid>
              <a:tr h="416560">
                <a:tc>
                  <a:txBody>
                    <a:bodyPr/>
                    <a:lstStyle/>
                    <a:p>
                      <a:pPr marL="0" marR="0" algn="ctr">
                        <a:lnSpc>
                          <a:spcPct val="200000"/>
                        </a:lnSpc>
                        <a:spcBef>
                          <a:spcPts val="0"/>
                        </a:spcBef>
                        <a:spcAft>
                          <a:spcPts val="0"/>
                        </a:spcAft>
                      </a:pPr>
                      <a:r>
                        <a:rPr lang="en-GB" sz="1200" u="none" strike="noStrike" dirty="0">
                          <a:effectLst/>
                        </a:rPr>
                        <a:t> </a:t>
                      </a:r>
                      <a:endParaRPr lang="en-US" sz="1100" dirty="0">
                        <a:effectLst/>
                        <a:latin typeface="Calibri"/>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dirty="0">
                          <a:effectLst/>
                          <a:latin typeface="Palatino Linotype" pitchFamily="18" charset="0"/>
                        </a:rPr>
                        <a:t>2009</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US" sz="1100" dirty="0" smtClean="0">
                          <a:effectLst/>
                          <a:latin typeface="Palatino Linotype" pitchFamily="18" charset="0"/>
                          <a:ea typeface="Calibri"/>
                          <a:cs typeface="Arial"/>
                        </a:rPr>
                        <a:t>Sep</a:t>
                      </a:r>
                      <a:r>
                        <a:rPr lang="en-US" sz="1100" baseline="0" dirty="0" smtClean="0">
                          <a:effectLst/>
                          <a:latin typeface="Palatino Linotype" pitchFamily="18" charset="0"/>
                          <a:ea typeface="Calibri"/>
                          <a:cs typeface="Arial"/>
                        </a:rPr>
                        <a:t> 2013</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dirty="0">
                          <a:effectLst/>
                          <a:latin typeface="Palatino Linotype" pitchFamily="18" charset="0"/>
                        </a:rPr>
                        <a:t>2019</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dirty="0">
                          <a:effectLst/>
                          <a:latin typeface="Palatino Linotype" pitchFamily="18" charset="0"/>
                        </a:rPr>
                        <a:t>2029</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dirty="0">
                          <a:effectLst/>
                          <a:latin typeface="Palatino Linotype" pitchFamily="18" charset="0"/>
                        </a:rPr>
                        <a:t>2049</a:t>
                      </a:r>
                      <a:endParaRPr lang="en-US" sz="1100" dirty="0">
                        <a:effectLst/>
                        <a:latin typeface="Palatino Linotype" pitchFamily="18" charset="0"/>
                        <a:ea typeface="Calibri"/>
                        <a:cs typeface="Arial"/>
                      </a:endParaRPr>
                    </a:p>
                  </a:txBody>
                  <a:tcPr marL="53424" marR="53424" marT="0" marB="0"/>
                </a:tc>
              </a:tr>
              <a:tr h="416560">
                <a:tc>
                  <a:txBody>
                    <a:bodyPr/>
                    <a:lstStyle/>
                    <a:p>
                      <a:pPr marL="0" marR="0" algn="ctr">
                        <a:lnSpc>
                          <a:spcPct val="200000"/>
                        </a:lnSpc>
                        <a:spcBef>
                          <a:spcPts val="0"/>
                        </a:spcBef>
                        <a:spcAft>
                          <a:spcPts val="0"/>
                        </a:spcAft>
                      </a:pPr>
                      <a:r>
                        <a:rPr lang="en-GB" sz="1200">
                          <a:effectLst/>
                        </a:rPr>
                        <a:t>Total</a:t>
                      </a:r>
                      <a:endParaRPr lang="en-US" sz="1100">
                        <a:effectLst/>
                        <a:latin typeface="Calibri"/>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dirty="0">
                          <a:effectLst/>
                          <a:latin typeface="Palatino Linotype" pitchFamily="18" charset="0"/>
                        </a:rPr>
                        <a:t>7,552</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US" sz="1100" dirty="0" smtClean="0">
                          <a:effectLst/>
                          <a:latin typeface="Palatino Linotype" pitchFamily="18" charset="0"/>
                          <a:ea typeface="Calibri"/>
                          <a:cs typeface="Arial"/>
                        </a:rPr>
                        <a:t>8,081</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dirty="0">
                          <a:effectLst/>
                          <a:latin typeface="Palatino Linotype" pitchFamily="18" charset="0"/>
                        </a:rPr>
                        <a:t>8,848</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a:effectLst/>
                          <a:latin typeface="Palatino Linotype" pitchFamily="18" charset="0"/>
                        </a:rPr>
                        <a:t>10,250</a:t>
                      </a:r>
                      <a:endParaRPr lang="en-US" sz="110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dirty="0">
                          <a:effectLst/>
                          <a:latin typeface="Palatino Linotype" pitchFamily="18" charset="0"/>
                        </a:rPr>
                        <a:t>13,630</a:t>
                      </a:r>
                      <a:endParaRPr lang="en-US" sz="1100" dirty="0">
                        <a:effectLst/>
                        <a:latin typeface="Palatino Linotype" pitchFamily="18" charset="0"/>
                        <a:ea typeface="Calibri"/>
                        <a:cs typeface="Arial"/>
                      </a:endParaRPr>
                    </a:p>
                  </a:txBody>
                  <a:tcPr marL="53424" marR="53424" marT="0" marB="0"/>
                </a:tc>
              </a:tr>
              <a:tr h="1249680">
                <a:tc>
                  <a:txBody>
                    <a:bodyPr/>
                    <a:lstStyle/>
                    <a:p>
                      <a:pPr marL="0" marR="0" algn="ctr">
                        <a:lnSpc>
                          <a:spcPct val="200000"/>
                        </a:lnSpc>
                        <a:spcBef>
                          <a:spcPts val="0"/>
                        </a:spcBef>
                        <a:spcAft>
                          <a:spcPts val="0"/>
                        </a:spcAft>
                      </a:pPr>
                      <a:r>
                        <a:rPr lang="en-GB" sz="1200" dirty="0">
                          <a:effectLst/>
                        </a:rPr>
                        <a:t>Jews without the Ultra-Orthodox</a:t>
                      </a:r>
                      <a:endParaRPr lang="en-US" sz="1100" dirty="0">
                        <a:effectLst/>
                        <a:latin typeface="Calibri"/>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dirty="0">
                          <a:effectLst/>
                          <a:latin typeface="Palatino Linotype" pitchFamily="18" charset="0"/>
                        </a:rPr>
                        <a:t>5,267</a:t>
                      </a:r>
                      <a:endParaRPr lang="en-US" sz="1100" dirty="0">
                        <a:effectLst/>
                        <a:latin typeface="Palatino Linotype" pitchFamily="18" charset="0"/>
                      </a:endParaRPr>
                    </a:p>
                    <a:p>
                      <a:pPr marL="0" marR="0" algn="ctr">
                        <a:lnSpc>
                          <a:spcPct val="200000"/>
                        </a:lnSpc>
                        <a:spcBef>
                          <a:spcPts val="0"/>
                        </a:spcBef>
                        <a:spcAft>
                          <a:spcPts val="0"/>
                        </a:spcAft>
                      </a:pPr>
                      <a:r>
                        <a:rPr lang="en-GB" sz="1200" dirty="0">
                          <a:effectLst/>
                          <a:latin typeface="Palatino Linotype" pitchFamily="18" charset="0"/>
                        </a:rPr>
                        <a:t>(70%)</a:t>
                      </a:r>
                      <a:endParaRPr lang="en-US" sz="1100" dirty="0">
                        <a:effectLst/>
                        <a:latin typeface="Palatino Linotype" pitchFamily="18" charset="0"/>
                      </a:endParaRPr>
                    </a:p>
                    <a:p>
                      <a:pPr marL="0" marR="0" algn="ctr">
                        <a:lnSpc>
                          <a:spcPct val="200000"/>
                        </a:lnSpc>
                        <a:spcBef>
                          <a:spcPts val="0"/>
                        </a:spcBef>
                        <a:spcAft>
                          <a:spcPts val="0"/>
                        </a:spcAft>
                      </a:pPr>
                      <a:r>
                        <a:rPr lang="en-GB" sz="1200" dirty="0">
                          <a:effectLst/>
                          <a:latin typeface="Palatino Linotype" pitchFamily="18" charset="0"/>
                        </a:rPr>
                        <a:t> </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US" sz="1100" dirty="0" smtClean="0">
                          <a:effectLst/>
                          <a:latin typeface="Palatino Linotype" pitchFamily="18" charset="0"/>
                          <a:ea typeface="Calibri"/>
                          <a:cs typeface="Arial"/>
                        </a:rPr>
                        <a:t>5,612</a:t>
                      </a:r>
                    </a:p>
                    <a:p>
                      <a:pPr marL="0" marR="0" algn="ctr">
                        <a:lnSpc>
                          <a:spcPct val="200000"/>
                        </a:lnSpc>
                        <a:spcBef>
                          <a:spcPts val="0"/>
                        </a:spcBef>
                        <a:spcAft>
                          <a:spcPts val="0"/>
                        </a:spcAft>
                      </a:pPr>
                      <a:r>
                        <a:rPr lang="en-US" sz="1100" dirty="0" smtClean="0">
                          <a:effectLst/>
                          <a:latin typeface="Palatino Linotype" pitchFamily="18" charset="0"/>
                          <a:ea typeface="Calibri"/>
                          <a:cs typeface="Arial"/>
                        </a:rPr>
                        <a:t>(69%)</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dirty="0">
                          <a:effectLst/>
                          <a:latin typeface="Palatino Linotype" pitchFamily="18" charset="0"/>
                        </a:rPr>
                        <a:t>5,842</a:t>
                      </a:r>
                      <a:endParaRPr lang="en-US" sz="1100" dirty="0">
                        <a:effectLst/>
                        <a:latin typeface="Palatino Linotype" pitchFamily="18" charset="0"/>
                      </a:endParaRPr>
                    </a:p>
                    <a:p>
                      <a:pPr marL="0" marR="0" algn="ctr">
                        <a:lnSpc>
                          <a:spcPct val="200000"/>
                        </a:lnSpc>
                        <a:spcBef>
                          <a:spcPts val="0"/>
                        </a:spcBef>
                        <a:spcAft>
                          <a:spcPts val="0"/>
                        </a:spcAft>
                      </a:pPr>
                      <a:r>
                        <a:rPr lang="en-GB" sz="1200" dirty="0">
                          <a:effectLst/>
                          <a:latin typeface="Palatino Linotype" pitchFamily="18" charset="0"/>
                        </a:rPr>
                        <a:t>(66%)</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dirty="0">
                          <a:effectLst/>
                          <a:latin typeface="Palatino Linotype" pitchFamily="18" charset="0"/>
                        </a:rPr>
                        <a:t>6,341</a:t>
                      </a:r>
                      <a:endParaRPr lang="en-US" sz="1100" dirty="0">
                        <a:effectLst/>
                        <a:latin typeface="Palatino Linotype" pitchFamily="18" charset="0"/>
                      </a:endParaRPr>
                    </a:p>
                    <a:p>
                      <a:pPr marL="0" marR="0" algn="ctr">
                        <a:lnSpc>
                          <a:spcPct val="200000"/>
                        </a:lnSpc>
                        <a:spcBef>
                          <a:spcPts val="0"/>
                        </a:spcBef>
                        <a:spcAft>
                          <a:spcPts val="0"/>
                        </a:spcAft>
                      </a:pPr>
                      <a:r>
                        <a:rPr lang="en-GB" sz="1200" dirty="0">
                          <a:effectLst/>
                          <a:latin typeface="Palatino Linotype" pitchFamily="18" charset="0"/>
                        </a:rPr>
                        <a:t>(62%)</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a:effectLst/>
                          <a:latin typeface="Palatino Linotype" pitchFamily="18" charset="0"/>
                        </a:rPr>
                        <a:t>7,371</a:t>
                      </a:r>
                      <a:endParaRPr lang="en-US" sz="1100">
                        <a:effectLst/>
                        <a:latin typeface="Palatino Linotype" pitchFamily="18" charset="0"/>
                      </a:endParaRPr>
                    </a:p>
                    <a:p>
                      <a:pPr marL="0" marR="0" algn="ctr">
                        <a:lnSpc>
                          <a:spcPct val="200000"/>
                        </a:lnSpc>
                        <a:spcBef>
                          <a:spcPts val="0"/>
                        </a:spcBef>
                        <a:spcAft>
                          <a:spcPts val="0"/>
                        </a:spcAft>
                      </a:pPr>
                      <a:r>
                        <a:rPr lang="en-GB" sz="1200">
                          <a:effectLst/>
                          <a:latin typeface="Palatino Linotype" pitchFamily="18" charset="0"/>
                        </a:rPr>
                        <a:t>(54%)</a:t>
                      </a:r>
                      <a:endParaRPr lang="en-US" sz="1100">
                        <a:effectLst/>
                        <a:latin typeface="Palatino Linotype" pitchFamily="18" charset="0"/>
                        <a:ea typeface="Calibri"/>
                        <a:cs typeface="Arial"/>
                      </a:endParaRPr>
                    </a:p>
                  </a:txBody>
                  <a:tcPr marL="53424" marR="53424" marT="0" marB="0"/>
                </a:tc>
              </a:tr>
              <a:tr h="833120">
                <a:tc>
                  <a:txBody>
                    <a:bodyPr/>
                    <a:lstStyle/>
                    <a:p>
                      <a:pPr marL="0" marR="0" algn="ctr">
                        <a:lnSpc>
                          <a:spcPct val="200000"/>
                        </a:lnSpc>
                        <a:spcBef>
                          <a:spcPts val="0"/>
                        </a:spcBef>
                        <a:spcAft>
                          <a:spcPts val="0"/>
                        </a:spcAft>
                      </a:pPr>
                      <a:r>
                        <a:rPr lang="en-GB" sz="1200">
                          <a:effectLst/>
                        </a:rPr>
                        <a:t>Ultra-Orthodox Jews</a:t>
                      </a:r>
                      <a:endParaRPr lang="en-US" sz="1100">
                        <a:effectLst/>
                        <a:latin typeface="Calibri"/>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a:effectLst/>
                          <a:latin typeface="Palatino Linotype" pitchFamily="18" charset="0"/>
                        </a:rPr>
                        <a:t>750</a:t>
                      </a:r>
                      <a:endParaRPr lang="en-US" sz="1100">
                        <a:effectLst/>
                        <a:latin typeface="Palatino Linotype" pitchFamily="18" charset="0"/>
                      </a:endParaRPr>
                    </a:p>
                    <a:p>
                      <a:pPr marL="0" marR="0" algn="ctr">
                        <a:lnSpc>
                          <a:spcPct val="200000"/>
                        </a:lnSpc>
                        <a:spcBef>
                          <a:spcPts val="0"/>
                        </a:spcBef>
                        <a:spcAft>
                          <a:spcPts val="0"/>
                        </a:spcAft>
                      </a:pPr>
                      <a:r>
                        <a:rPr lang="en-GB" sz="1200">
                          <a:effectLst/>
                          <a:latin typeface="Palatino Linotype" pitchFamily="18" charset="0"/>
                        </a:rPr>
                        <a:t>(10%)</a:t>
                      </a:r>
                      <a:endParaRPr lang="en-US" sz="110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US" sz="1100" dirty="0" smtClean="0">
                          <a:effectLst/>
                          <a:latin typeface="Palatino Linotype" pitchFamily="18" charset="0"/>
                          <a:ea typeface="Calibri"/>
                          <a:cs typeface="Arial"/>
                        </a:rPr>
                        <a:t>799</a:t>
                      </a:r>
                    </a:p>
                    <a:p>
                      <a:pPr marL="0" marR="0" algn="ctr">
                        <a:lnSpc>
                          <a:spcPct val="200000"/>
                        </a:lnSpc>
                        <a:spcBef>
                          <a:spcPts val="0"/>
                        </a:spcBef>
                        <a:spcAft>
                          <a:spcPts val="0"/>
                        </a:spcAft>
                      </a:pPr>
                      <a:r>
                        <a:rPr lang="en-US" sz="1100" dirty="0" smtClean="0">
                          <a:effectLst/>
                          <a:latin typeface="Palatino Linotype" pitchFamily="18" charset="0"/>
                          <a:ea typeface="Calibri"/>
                          <a:cs typeface="Arial"/>
                        </a:rPr>
                        <a:t>(10%)</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dirty="0">
                          <a:effectLst/>
                          <a:latin typeface="Palatino Linotype" pitchFamily="18" charset="0"/>
                        </a:rPr>
                        <a:t>1,101</a:t>
                      </a:r>
                      <a:endParaRPr lang="en-US" sz="1100" dirty="0">
                        <a:effectLst/>
                        <a:latin typeface="Palatino Linotype" pitchFamily="18" charset="0"/>
                      </a:endParaRPr>
                    </a:p>
                    <a:p>
                      <a:pPr marL="0" marR="0" algn="ctr">
                        <a:lnSpc>
                          <a:spcPct val="200000"/>
                        </a:lnSpc>
                        <a:spcBef>
                          <a:spcPts val="0"/>
                        </a:spcBef>
                        <a:spcAft>
                          <a:spcPts val="0"/>
                        </a:spcAft>
                      </a:pPr>
                      <a:r>
                        <a:rPr lang="en-GB" sz="1200" dirty="0">
                          <a:effectLst/>
                          <a:latin typeface="Palatino Linotype" pitchFamily="18" charset="0"/>
                        </a:rPr>
                        <a:t>(12%)</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dirty="0">
                          <a:effectLst/>
                          <a:latin typeface="Palatino Linotype" pitchFamily="18" charset="0"/>
                        </a:rPr>
                        <a:t>1,591</a:t>
                      </a:r>
                      <a:endParaRPr lang="en-US" sz="1100" dirty="0">
                        <a:effectLst/>
                        <a:latin typeface="Palatino Linotype" pitchFamily="18" charset="0"/>
                      </a:endParaRPr>
                    </a:p>
                    <a:p>
                      <a:pPr marL="0" marR="0" algn="ctr">
                        <a:lnSpc>
                          <a:spcPct val="200000"/>
                        </a:lnSpc>
                        <a:spcBef>
                          <a:spcPts val="0"/>
                        </a:spcBef>
                        <a:spcAft>
                          <a:spcPts val="0"/>
                        </a:spcAft>
                      </a:pPr>
                      <a:r>
                        <a:rPr lang="en-GB" sz="1200" dirty="0">
                          <a:effectLst/>
                          <a:latin typeface="Palatino Linotype" pitchFamily="18" charset="0"/>
                        </a:rPr>
                        <a:t>(16%)</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dirty="0">
                          <a:effectLst/>
                          <a:latin typeface="Palatino Linotype" pitchFamily="18" charset="0"/>
                        </a:rPr>
                        <a:t>3,083</a:t>
                      </a:r>
                      <a:endParaRPr lang="en-US" sz="1100" dirty="0">
                        <a:effectLst/>
                        <a:latin typeface="Palatino Linotype" pitchFamily="18" charset="0"/>
                      </a:endParaRPr>
                    </a:p>
                    <a:p>
                      <a:pPr marL="0" marR="0" algn="ctr">
                        <a:lnSpc>
                          <a:spcPct val="200000"/>
                        </a:lnSpc>
                        <a:spcBef>
                          <a:spcPts val="0"/>
                        </a:spcBef>
                        <a:spcAft>
                          <a:spcPts val="0"/>
                        </a:spcAft>
                      </a:pPr>
                      <a:r>
                        <a:rPr lang="en-GB" sz="1200" dirty="0">
                          <a:effectLst/>
                          <a:latin typeface="Palatino Linotype" pitchFamily="18" charset="0"/>
                        </a:rPr>
                        <a:t>(23%)</a:t>
                      </a:r>
                      <a:endParaRPr lang="en-US" sz="1100" dirty="0">
                        <a:effectLst/>
                        <a:latin typeface="Palatino Linotype" pitchFamily="18" charset="0"/>
                        <a:ea typeface="Calibri"/>
                        <a:cs typeface="Arial"/>
                      </a:endParaRPr>
                    </a:p>
                  </a:txBody>
                  <a:tcPr marL="53424" marR="53424" marT="0" marB="0"/>
                </a:tc>
              </a:tr>
              <a:tr h="833120">
                <a:tc>
                  <a:txBody>
                    <a:bodyPr/>
                    <a:lstStyle/>
                    <a:p>
                      <a:pPr marL="0" marR="0" algn="ctr">
                        <a:lnSpc>
                          <a:spcPct val="200000"/>
                        </a:lnSpc>
                        <a:spcBef>
                          <a:spcPts val="0"/>
                        </a:spcBef>
                        <a:spcAft>
                          <a:spcPts val="0"/>
                        </a:spcAft>
                      </a:pPr>
                      <a:r>
                        <a:rPr lang="en-GB" sz="1200" dirty="0">
                          <a:effectLst/>
                        </a:rPr>
                        <a:t>Arabs</a:t>
                      </a:r>
                      <a:endParaRPr lang="en-US" sz="1100" dirty="0">
                        <a:effectLst/>
                        <a:latin typeface="Calibri"/>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a:effectLst/>
                          <a:latin typeface="Palatino Linotype" pitchFamily="18" charset="0"/>
                        </a:rPr>
                        <a:t>1,536</a:t>
                      </a:r>
                      <a:endParaRPr lang="en-US" sz="1100">
                        <a:effectLst/>
                        <a:latin typeface="Palatino Linotype" pitchFamily="18" charset="0"/>
                      </a:endParaRPr>
                    </a:p>
                    <a:p>
                      <a:pPr marL="0" marR="0" algn="ctr">
                        <a:lnSpc>
                          <a:spcPct val="200000"/>
                        </a:lnSpc>
                        <a:spcBef>
                          <a:spcPts val="0"/>
                        </a:spcBef>
                        <a:spcAft>
                          <a:spcPts val="0"/>
                        </a:spcAft>
                      </a:pPr>
                      <a:r>
                        <a:rPr lang="en-GB" sz="1200">
                          <a:effectLst/>
                          <a:latin typeface="Palatino Linotype" pitchFamily="18" charset="0"/>
                        </a:rPr>
                        <a:t>(20%)</a:t>
                      </a:r>
                      <a:endParaRPr lang="en-US" sz="110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US" sz="1100" dirty="0" smtClean="0">
                          <a:effectLst/>
                          <a:latin typeface="Palatino Linotype" pitchFamily="18" charset="0"/>
                          <a:ea typeface="Calibri"/>
                          <a:cs typeface="Arial"/>
                        </a:rPr>
                        <a:t>1,670</a:t>
                      </a:r>
                    </a:p>
                    <a:p>
                      <a:pPr marL="0" marR="0" algn="ctr">
                        <a:lnSpc>
                          <a:spcPct val="200000"/>
                        </a:lnSpc>
                        <a:spcBef>
                          <a:spcPts val="0"/>
                        </a:spcBef>
                        <a:spcAft>
                          <a:spcPts val="0"/>
                        </a:spcAft>
                      </a:pPr>
                      <a:r>
                        <a:rPr lang="en-US" sz="1100" dirty="0" smtClean="0">
                          <a:effectLst/>
                          <a:latin typeface="Palatino Linotype" pitchFamily="18" charset="0"/>
                          <a:ea typeface="Calibri"/>
                          <a:cs typeface="Arial"/>
                        </a:rPr>
                        <a:t>(21%)</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dirty="0">
                          <a:effectLst/>
                          <a:latin typeface="Palatino Linotype" pitchFamily="18" charset="0"/>
                        </a:rPr>
                        <a:t>1,904</a:t>
                      </a:r>
                      <a:endParaRPr lang="en-US" sz="1100" dirty="0">
                        <a:effectLst/>
                        <a:latin typeface="Palatino Linotype" pitchFamily="18" charset="0"/>
                      </a:endParaRPr>
                    </a:p>
                    <a:p>
                      <a:pPr marL="0" marR="0" algn="ctr">
                        <a:lnSpc>
                          <a:spcPct val="200000"/>
                        </a:lnSpc>
                        <a:spcBef>
                          <a:spcPts val="0"/>
                        </a:spcBef>
                        <a:spcAft>
                          <a:spcPts val="0"/>
                        </a:spcAft>
                      </a:pPr>
                      <a:r>
                        <a:rPr lang="en-GB" sz="1200" dirty="0">
                          <a:effectLst/>
                          <a:latin typeface="Palatino Linotype" pitchFamily="18" charset="0"/>
                        </a:rPr>
                        <a:t>(22%)</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dirty="0">
                          <a:effectLst/>
                          <a:latin typeface="Palatino Linotype" pitchFamily="18" charset="0"/>
                        </a:rPr>
                        <a:t>2,318</a:t>
                      </a:r>
                      <a:endParaRPr lang="en-US" sz="1100" dirty="0">
                        <a:effectLst/>
                        <a:latin typeface="Palatino Linotype" pitchFamily="18" charset="0"/>
                      </a:endParaRPr>
                    </a:p>
                    <a:p>
                      <a:pPr marL="0" marR="0" algn="ctr">
                        <a:lnSpc>
                          <a:spcPct val="200000"/>
                        </a:lnSpc>
                        <a:spcBef>
                          <a:spcPts val="0"/>
                        </a:spcBef>
                        <a:spcAft>
                          <a:spcPts val="0"/>
                        </a:spcAft>
                      </a:pPr>
                      <a:r>
                        <a:rPr lang="en-GB" sz="1200" dirty="0">
                          <a:effectLst/>
                          <a:latin typeface="Palatino Linotype" pitchFamily="18" charset="0"/>
                        </a:rPr>
                        <a:t>(23%)</a:t>
                      </a:r>
                      <a:endParaRPr lang="en-US" sz="1100" dirty="0">
                        <a:effectLst/>
                        <a:latin typeface="Palatino Linotype" pitchFamily="18" charset="0"/>
                        <a:ea typeface="Calibri"/>
                        <a:cs typeface="Arial"/>
                      </a:endParaRPr>
                    </a:p>
                  </a:txBody>
                  <a:tcPr marL="53424" marR="53424" marT="0" marB="0"/>
                </a:tc>
                <a:tc>
                  <a:txBody>
                    <a:bodyPr/>
                    <a:lstStyle/>
                    <a:p>
                      <a:pPr marL="0" marR="0" algn="ctr">
                        <a:lnSpc>
                          <a:spcPct val="200000"/>
                        </a:lnSpc>
                        <a:spcBef>
                          <a:spcPts val="0"/>
                        </a:spcBef>
                        <a:spcAft>
                          <a:spcPts val="0"/>
                        </a:spcAft>
                      </a:pPr>
                      <a:r>
                        <a:rPr lang="en-GB" sz="1200" dirty="0">
                          <a:effectLst/>
                          <a:latin typeface="Palatino Linotype" pitchFamily="18" charset="0"/>
                        </a:rPr>
                        <a:t>3,177</a:t>
                      </a:r>
                      <a:endParaRPr lang="en-US" sz="1100" dirty="0">
                        <a:effectLst/>
                        <a:latin typeface="Palatino Linotype" pitchFamily="18" charset="0"/>
                      </a:endParaRPr>
                    </a:p>
                    <a:p>
                      <a:pPr marL="0" marR="0" algn="ctr">
                        <a:lnSpc>
                          <a:spcPct val="200000"/>
                        </a:lnSpc>
                        <a:spcBef>
                          <a:spcPts val="0"/>
                        </a:spcBef>
                        <a:spcAft>
                          <a:spcPts val="0"/>
                        </a:spcAft>
                      </a:pPr>
                      <a:r>
                        <a:rPr lang="en-GB" sz="1200" dirty="0">
                          <a:effectLst/>
                          <a:latin typeface="Palatino Linotype" pitchFamily="18" charset="0"/>
                        </a:rPr>
                        <a:t>(23%)</a:t>
                      </a:r>
                      <a:endParaRPr lang="en-US" sz="1100" dirty="0">
                        <a:effectLst/>
                        <a:latin typeface="Palatino Linotype" pitchFamily="18" charset="0"/>
                        <a:ea typeface="Calibri"/>
                        <a:cs typeface="Arial"/>
                      </a:endParaRPr>
                    </a:p>
                  </a:txBody>
                  <a:tcPr marL="53424" marR="53424" marT="0" marB="0"/>
                </a:tc>
              </a:tr>
            </a:tbl>
          </a:graphicData>
        </a:graphic>
      </p:graphicFrame>
      <p:sp>
        <p:nvSpPr>
          <p:cNvPr id="8" name="Text Placeholder 7"/>
          <p:cNvSpPr>
            <a:spLocks noGrp="1"/>
          </p:cNvSpPr>
          <p:nvPr>
            <p:ph type="body" sz="half" idx="2"/>
          </p:nvPr>
        </p:nvSpPr>
        <p:spPr>
          <a:xfrm>
            <a:off x="1143000" y="4648200"/>
            <a:ext cx="6324599" cy="1371600"/>
          </a:xfrm>
        </p:spPr>
        <p:txBody>
          <a:bodyPr>
            <a:normAutofit/>
          </a:bodyPr>
          <a:lstStyle/>
          <a:p>
            <a:pPr lvl="0" eaLnBrk="0" fontAlgn="base" hangingPunct="0">
              <a:spcBef>
                <a:spcPct val="0"/>
              </a:spcBef>
              <a:spcAft>
                <a:spcPct val="0"/>
              </a:spcAft>
              <a:buClrTx/>
            </a:pPr>
            <a:r>
              <a:rPr lang="en-GB" sz="1400" b="1" dirty="0" smtClean="0">
                <a:solidFill>
                  <a:schemeClr val="tx1"/>
                </a:solidFill>
                <a:latin typeface="Palatino Linotype" pitchFamily="18" charset="0"/>
                <a:ea typeface="Calibri" pitchFamily="34" charset="0"/>
                <a:cs typeface="Palatino Linotypep" charset="0"/>
              </a:rPr>
              <a:t>Note: </a:t>
            </a:r>
            <a:r>
              <a:rPr lang="en-GB" sz="1400" dirty="0" smtClean="0">
                <a:solidFill>
                  <a:schemeClr val="tx1"/>
                </a:solidFill>
                <a:latin typeface="Palatino Linotype" pitchFamily="18" charset="0"/>
                <a:ea typeface="Calibri" pitchFamily="34" charset="0"/>
                <a:cs typeface="Palatino Linotypep" charset="0"/>
              </a:rPr>
              <a:t>percentage of total in parentheses.</a:t>
            </a:r>
            <a:endParaRPr lang="en-US" sz="1400" dirty="0" smtClean="0">
              <a:solidFill>
                <a:schemeClr val="tx1"/>
              </a:solidFill>
              <a:latin typeface="Arial" pitchFamily="34" charset="0"/>
              <a:cs typeface="Arial" pitchFamily="34" charset="0"/>
            </a:endParaRPr>
          </a:p>
          <a:p>
            <a:pPr lvl="0" eaLnBrk="0" fontAlgn="base" hangingPunct="0">
              <a:spcBef>
                <a:spcPct val="0"/>
              </a:spcBef>
              <a:spcAft>
                <a:spcPct val="0"/>
              </a:spcAft>
              <a:buClrTx/>
            </a:pPr>
            <a:r>
              <a:rPr lang="en-GB" sz="1400" b="1" dirty="0" smtClean="0">
                <a:solidFill>
                  <a:schemeClr val="tx1"/>
                </a:solidFill>
                <a:latin typeface="Palatino Linotype" pitchFamily="18" charset="0"/>
                <a:ea typeface="Calibri" pitchFamily="34" charset="0"/>
                <a:cs typeface="Palatino Linotypep" charset="0"/>
              </a:rPr>
              <a:t>Source: </a:t>
            </a:r>
            <a:r>
              <a:rPr lang="en-GB" sz="1400" dirty="0" err="1" smtClean="0">
                <a:solidFill>
                  <a:schemeClr val="tx1"/>
                </a:solidFill>
                <a:latin typeface="Palatino Linotype" pitchFamily="18" charset="0"/>
                <a:ea typeface="Calibri" pitchFamily="34" charset="0"/>
                <a:cs typeface="Palatino Linotypep" charset="0"/>
              </a:rPr>
              <a:t>Paltiel</a:t>
            </a:r>
            <a:r>
              <a:rPr lang="en-GB" sz="1400" dirty="0" smtClean="0">
                <a:solidFill>
                  <a:schemeClr val="tx1"/>
                </a:solidFill>
                <a:latin typeface="Palatino Linotype" pitchFamily="18" charset="0"/>
                <a:ea typeface="Calibri" pitchFamily="34" charset="0"/>
                <a:cs typeface="Palatino Linotypep" charset="0"/>
              </a:rPr>
              <a:t>, Ari, 2012. </a:t>
            </a:r>
            <a:r>
              <a:rPr lang="en-GB" sz="1400" i="1" dirty="0" smtClean="0">
                <a:solidFill>
                  <a:schemeClr val="tx1"/>
                </a:solidFill>
                <a:latin typeface="Palatino Linotype" pitchFamily="18" charset="0"/>
                <a:ea typeface="Calibri" pitchFamily="34" charset="0"/>
                <a:cs typeface="Palatino Linotypep" charset="0"/>
              </a:rPr>
              <a:t>Long-Range  Population Projections for Israel: 2009-2059.</a:t>
            </a:r>
            <a:r>
              <a:rPr lang="en-GB" sz="1400" dirty="0" smtClean="0">
                <a:solidFill>
                  <a:schemeClr val="tx1"/>
                </a:solidFill>
                <a:latin typeface="Palatino Linotype" pitchFamily="18" charset="0"/>
                <a:ea typeface="Calibri" pitchFamily="34" charset="0"/>
                <a:cs typeface="Palatino Linotypep" charset="0"/>
              </a:rPr>
              <a:t>, October 21, Central Bureau of Statistics, Jerusalem, Israel.</a:t>
            </a:r>
            <a:endParaRPr lang="en-GB" sz="1400" b="1" u="sng" dirty="0" smtClean="0">
              <a:solidFill>
                <a:schemeClr val="tx1"/>
              </a:solidFill>
              <a:latin typeface="Palatino Linotype" pitchFamily="18" charset="0"/>
              <a:ea typeface="Calibri" pitchFamily="34" charset="0"/>
              <a:cs typeface="Palatino Linotypep" charset="0"/>
            </a:endParaRPr>
          </a:p>
          <a:p>
            <a:endParaRPr lang="he-IL" dirty="0"/>
          </a:p>
        </p:txBody>
      </p:sp>
      <p:sp>
        <p:nvSpPr>
          <p:cNvPr id="4" name="Footer Placeholder 3"/>
          <p:cNvSpPr>
            <a:spLocks noGrp="1"/>
          </p:cNvSpPr>
          <p:nvPr>
            <p:ph type="ftr" sz="quarter" idx="11"/>
          </p:nvPr>
        </p:nvSpPr>
        <p:spPr/>
        <p:txBody>
          <a:bodyPr/>
          <a:lstStyle/>
          <a:p>
            <a:r>
              <a:rPr lang="en-US" dirty="0" smtClean="0"/>
              <a:t>Eran Yashiv, TAU</a:t>
            </a:r>
            <a:endParaRPr lang="en-US" dirty="0"/>
          </a:p>
        </p:txBody>
      </p:sp>
      <p:sp>
        <p:nvSpPr>
          <p:cNvPr id="5" name="Slide Number Placeholder 4"/>
          <p:cNvSpPr>
            <a:spLocks noGrp="1"/>
          </p:cNvSpPr>
          <p:nvPr>
            <p:ph type="sldNum" sz="quarter" idx="12"/>
          </p:nvPr>
        </p:nvSpPr>
        <p:spPr/>
        <p:txBody>
          <a:bodyPr/>
          <a:lstStyle/>
          <a:p>
            <a:fld id="{BFE775AD-932A-4C37-8CF3-155EBB556432}" type="slidenum">
              <a:rPr lang="en-US" smtClean="0"/>
              <a:pPr/>
              <a:t>9</a:t>
            </a:fld>
            <a:endParaRPr lang="en-US"/>
          </a:p>
        </p:txBody>
      </p:sp>
      <p:sp>
        <p:nvSpPr>
          <p:cNvPr id="7" name="Rectangle 1"/>
          <p:cNvSpPr>
            <a:spLocks noChangeArrowheads="1"/>
          </p:cNvSpPr>
          <p:nvPr/>
        </p:nvSpPr>
        <p:spPr bwMode="auto">
          <a:xfrm>
            <a:off x="762000" y="5361801"/>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sng" strike="noStrike" cap="none" normalizeH="0" baseline="0" dirty="0" smtClean="0">
                <a:ln>
                  <a:noFill/>
                </a:ln>
                <a:solidFill>
                  <a:schemeClr val="tx1"/>
                </a:solidFill>
                <a:effectLst/>
                <a:latin typeface="Palatino Linotype" pitchFamily="18" charset="0"/>
                <a:ea typeface="Calibri" pitchFamily="34" charset="0"/>
                <a:cs typeface="Palatino Linotypep" charset="0"/>
              </a:rPr>
              <a:t/>
            </a:r>
            <a:br>
              <a:rPr kumimoji="0" lang="en-GB" sz="1200" b="1" i="0" u="sng" strike="noStrike" cap="none" normalizeH="0" baseline="0" dirty="0" smtClean="0">
                <a:ln>
                  <a:noFill/>
                </a:ln>
                <a:solidFill>
                  <a:schemeClr val="tx1"/>
                </a:solidFill>
                <a:effectLst/>
                <a:latin typeface="Palatino Linotype" pitchFamily="18" charset="0"/>
                <a:ea typeface="Calibri" pitchFamily="34" charset="0"/>
                <a:cs typeface="Palatino Linotypep" charset="0"/>
              </a:rPr>
            </a:b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5606332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8466</TotalTime>
  <Words>2388</Words>
  <Application>Microsoft Office PowerPoint</Application>
  <PresentationFormat>On-screen Show (4:3)</PresentationFormat>
  <Paragraphs>367</Paragraphs>
  <Slides>35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NewsPrint</vt:lpstr>
      <vt:lpstr>Worksheet</vt:lpstr>
      <vt:lpstr> The Labor Market of Israeli Arabs  (joint work with Nitsa Kasir, Bank of Israel)  October 31, 2013 Presentation at NYU-TA  </vt:lpstr>
      <vt:lpstr>Some Background</vt:lpstr>
      <vt:lpstr>Plan of Talk</vt:lpstr>
      <vt:lpstr>Some macroeconomic background:  the good news</vt:lpstr>
      <vt:lpstr>The economic challenges: human infrastructure</vt:lpstr>
      <vt:lpstr>The economic challenges: human infrastructure</vt:lpstr>
      <vt:lpstr>The economic challenges: physical infrastructure</vt:lpstr>
      <vt:lpstr>The economic challenges: physical  infrastructure</vt:lpstr>
      <vt:lpstr> Demographics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 Arbitrary Exercise</vt:lpstr>
      <vt:lpstr>PowerPoint Presentation</vt:lpstr>
      <vt:lpstr>Wages and Hours by Gender and Sector, 2010 </vt:lpstr>
      <vt:lpstr>Summary of Labor Market Problems</vt:lpstr>
      <vt:lpstr>Summary of Labor Market Problems</vt:lpstr>
      <vt:lpstr>Summary of Labor Market Problems</vt:lpstr>
      <vt:lpstr>Policy Proposals</vt:lpstr>
      <vt:lpstr>Policy Proposals</vt:lpstr>
      <vt:lpstr>Policy Proposals</vt:lpstr>
      <vt:lpstr>Policy Proposals</vt:lpstr>
      <vt:lpstr>Simulated Returns</vt:lpstr>
      <vt:lpstr>Simulated Returns</vt:lpstr>
      <vt:lpstr>Policy implementation 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Israeli economy: structural challenges and  unsustainable dynamics</dc:title>
  <dc:creator>yashiv</dc:creator>
  <cp:lastModifiedBy>yashiv</cp:lastModifiedBy>
  <cp:revision>119</cp:revision>
  <cp:lastPrinted>2013-09-07T06:49:42Z</cp:lastPrinted>
  <dcterms:created xsi:type="dcterms:W3CDTF">2012-03-30T11:10:07Z</dcterms:created>
  <dcterms:modified xsi:type="dcterms:W3CDTF">2013-10-30T18:08:17Z</dcterms:modified>
</cp:coreProperties>
</file>